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Lst>
  <p:sldSz cx="32399288" cy="4320063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30" d="100"/>
          <a:sy n="30" d="100"/>
        </p:scale>
        <p:origin x="792" y="-23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en-US"/>
              <a:t>Click to edit Master title style</a:t>
            </a:r>
            <a:endParaRPr lang="en-US" dirty="0"/>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7952C08-8736-4387-BD77-6D126BE57BDF}" type="datetimeFigureOut">
              <a:rPr lang="en-US" smtClean="0"/>
              <a:t>8/6/2026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BD2FC5-90BF-4526-BC40-07CB407B5D60}" type="slidenum">
              <a:rPr lang="en-US" smtClean="0"/>
              <a:t>‹#›</a:t>
            </a:fld>
            <a:endParaRPr lang="en-US"/>
          </a:p>
        </p:txBody>
      </p:sp>
    </p:spTree>
    <p:extLst>
      <p:ext uri="{BB962C8B-B14F-4D97-AF65-F5344CB8AC3E}">
        <p14:creationId xmlns:p14="http://schemas.microsoft.com/office/powerpoint/2010/main" val="2195421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7952C08-8736-4387-BD77-6D126BE57BDF}" type="datetimeFigureOut">
              <a:rPr lang="en-US" smtClean="0"/>
              <a:t>8/6/2026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BD2FC5-90BF-4526-BC40-07CB407B5D60}" type="slidenum">
              <a:rPr lang="en-US" smtClean="0"/>
              <a:t>‹#›</a:t>
            </a:fld>
            <a:endParaRPr lang="en-US"/>
          </a:p>
        </p:txBody>
      </p:sp>
    </p:spTree>
    <p:extLst>
      <p:ext uri="{BB962C8B-B14F-4D97-AF65-F5344CB8AC3E}">
        <p14:creationId xmlns:p14="http://schemas.microsoft.com/office/powerpoint/2010/main" val="1511036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en-US"/>
              <a:t>Click to edit Master title style</a:t>
            </a:r>
            <a:endParaRPr lang="en-US" dirty="0"/>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7952C08-8736-4387-BD77-6D126BE57BDF}" type="datetimeFigureOut">
              <a:rPr lang="en-US" smtClean="0"/>
              <a:t>8/6/2026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BD2FC5-90BF-4526-BC40-07CB407B5D60}" type="slidenum">
              <a:rPr lang="en-US" smtClean="0"/>
              <a:t>‹#›</a:t>
            </a:fld>
            <a:endParaRPr lang="en-US"/>
          </a:p>
        </p:txBody>
      </p:sp>
    </p:spTree>
    <p:extLst>
      <p:ext uri="{BB962C8B-B14F-4D97-AF65-F5344CB8AC3E}">
        <p14:creationId xmlns:p14="http://schemas.microsoft.com/office/powerpoint/2010/main" val="39684700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27451" y="11500170"/>
            <a:ext cx="13769697" cy="27410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402140" y="11500170"/>
            <a:ext cx="13769697" cy="27410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7952C08-8736-4387-BD77-6D126BE57BDF}" type="datetimeFigureOut">
              <a:rPr lang="en-US" smtClean="0"/>
              <a:t>8/6/2026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BD2FC5-90BF-4526-BC40-07CB407B5D60}" type="slidenum">
              <a:rPr lang="en-US" smtClean="0"/>
              <a:t>‹#›</a:t>
            </a:fld>
            <a:endParaRPr lang="en-US"/>
          </a:p>
        </p:txBody>
      </p:sp>
    </p:spTree>
    <p:extLst>
      <p:ext uri="{BB962C8B-B14F-4D97-AF65-F5344CB8AC3E}">
        <p14:creationId xmlns:p14="http://schemas.microsoft.com/office/powerpoint/2010/main" val="248220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en-US"/>
              <a:t>Click to edit Master text styles</a:t>
            </a:r>
          </a:p>
        </p:txBody>
      </p:sp>
      <p:sp>
        <p:nvSpPr>
          <p:cNvPr id="4" name="Content Placeholder 3"/>
          <p:cNvSpPr>
            <a:spLocks noGrp="1"/>
          </p:cNvSpPr>
          <p:nvPr>
            <p:ph sz="half" idx="2"/>
          </p:nvPr>
        </p:nvSpPr>
        <p:spPr>
          <a:xfrm>
            <a:off x="2231675" y="15780233"/>
            <a:ext cx="13706415" cy="232103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en-US"/>
              <a:t>Click to edit Master text styles</a:t>
            </a:r>
          </a:p>
        </p:txBody>
      </p:sp>
      <p:sp>
        <p:nvSpPr>
          <p:cNvPr id="6" name="Content Placeholder 5"/>
          <p:cNvSpPr>
            <a:spLocks noGrp="1"/>
          </p:cNvSpPr>
          <p:nvPr>
            <p:ph sz="quarter" idx="4"/>
          </p:nvPr>
        </p:nvSpPr>
        <p:spPr>
          <a:xfrm>
            <a:off x="16402142" y="15780233"/>
            <a:ext cx="13773917" cy="232103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7952C08-8736-4387-BD77-6D126BE57BDF}" type="datetimeFigureOut">
              <a:rPr lang="en-US" smtClean="0"/>
              <a:t>8/6/2026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7BD2FC5-90BF-4526-BC40-07CB407B5D60}" type="slidenum">
              <a:rPr lang="en-US" smtClean="0"/>
              <a:t>‹#›</a:t>
            </a:fld>
            <a:endParaRPr lang="en-US"/>
          </a:p>
        </p:txBody>
      </p:sp>
    </p:spTree>
    <p:extLst>
      <p:ext uri="{BB962C8B-B14F-4D97-AF65-F5344CB8AC3E}">
        <p14:creationId xmlns:p14="http://schemas.microsoft.com/office/powerpoint/2010/main" val="31711694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7952C08-8736-4387-BD77-6D126BE57BDF}" type="datetimeFigureOut">
              <a:rPr lang="en-US" smtClean="0"/>
              <a:t>8/6/2026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7BD2FC5-90BF-4526-BC40-07CB407B5D60}" type="slidenum">
              <a:rPr lang="en-US" smtClean="0"/>
              <a:t>‹#›</a:t>
            </a:fld>
            <a:endParaRPr lang="en-US"/>
          </a:p>
        </p:txBody>
      </p:sp>
    </p:spTree>
    <p:extLst>
      <p:ext uri="{BB962C8B-B14F-4D97-AF65-F5344CB8AC3E}">
        <p14:creationId xmlns:p14="http://schemas.microsoft.com/office/powerpoint/2010/main" val="1555187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952C08-8736-4387-BD77-6D126BE57BDF}" type="datetimeFigureOut">
              <a:rPr lang="en-US" smtClean="0"/>
              <a:t>8/6/2026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7BD2FC5-90BF-4526-BC40-07CB407B5D60}" type="slidenum">
              <a:rPr lang="en-US" smtClean="0"/>
              <a:t>‹#›</a:t>
            </a:fld>
            <a:endParaRPr lang="en-US"/>
          </a:p>
        </p:txBody>
      </p:sp>
    </p:spTree>
    <p:extLst>
      <p:ext uri="{BB962C8B-B14F-4D97-AF65-F5344CB8AC3E}">
        <p14:creationId xmlns:p14="http://schemas.microsoft.com/office/powerpoint/2010/main" val="37517986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en-US"/>
              <a:t>Click to edit Master title style</a:t>
            </a:r>
            <a:endParaRPr lang="en-US" dirty="0"/>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en-US"/>
              <a:t>Click to edit Master text styles</a:t>
            </a:r>
          </a:p>
        </p:txBody>
      </p:sp>
      <p:sp>
        <p:nvSpPr>
          <p:cNvPr id="5" name="Date Placeholder 4"/>
          <p:cNvSpPr>
            <a:spLocks noGrp="1"/>
          </p:cNvSpPr>
          <p:nvPr>
            <p:ph type="dt" sz="half" idx="10"/>
          </p:nvPr>
        </p:nvSpPr>
        <p:spPr/>
        <p:txBody>
          <a:bodyPr/>
          <a:lstStyle/>
          <a:p>
            <a:fld id="{37952C08-8736-4387-BD77-6D126BE57BDF}" type="datetimeFigureOut">
              <a:rPr lang="en-US" smtClean="0"/>
              <a:t>8/6/2026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BD2FC5-90BF-4526-BC40-07CB407B5D60}" type="slidenum">
              <a:rPr lang="en-US" smtClean="0"/>
              <a:t>‹#›</a:t>
            </a:fld>
            <a:endParaRPr lang="en-US"/>
          </a:p>
        </p:txBody>
      </p:sp>
    </p:spTree>
    <p:extLst>
      <p:ext uri="{BB962C8B-B14F-4D97-AF65-F5344CB8AC3E}">
        <p14:creationId xmlns:p14="http://schemas.microsoft.com/office/powerpoint/2010/main" val="21610473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en-US"/>
              <a:t>Click to edit Master title style</a:t>
            </a:r>
            <a:endParaRPr lang="en-US" dirty="0"/>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en-US"/>
              <a:t>Click icon to add picture</a:t>
            </a:r>
            <a:endParaRPr lang="en-US" dirty="0"/>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en-US"/>
              <a:t>Click to edit Master text styles</a:t>
            </a:r>
          </a:p>
        </p:txBody>
      </p:sp>
      <p:sp>
        <p:nvSpPr>
          <p:cNvPr id="5" name="Date Placeholder 4"/>
          <p:cNvSpPr>
            <a:spLocks noGrp="1"/>
          </p:cNvSpPr>
          <p:nvPr>
            <p:ph type="dt" sz="half" idx="10"/>
          </p:nvPr>
        </p:nvSpPr>
        <p:spPr/>
        <p:txBody>
          <a:bodyPr/>
          <a:lstStyle/>
          <a:p>
            <a:fld id="{37952C08-8736-4387-BD77-6D126BE57BDF}" type="datetimeFigureOut">
              <a:rPr lang="en-US" smtClean="0"/>
              <a:t>8/6/2026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BD2FC5-90BF-4526-BC40-07CB407B5D60}" type="slidenum">
              <a:rPr lang="en-US" smtClean="0"/>
              <a:t>‹#›</a:t>
            </a:fld>
            <a:endParaRPr lang="en-US"/>
          </a:p>
        </p:txBody>
      </p:sp>
    </p:spTree>
    <p:extLst>
      <p:ext uri="{BB962C8B-B14F-4D97-AF65-F5344CB8AC3E}">
        <p14:creationId xmlns:p14="http://schemas.microsoft.com/office/powerpoint/2010/main" val="1765328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7952C08-8736-4387-BD77-6D126BE57BDF}" type="datetimeFigureOut">
              <a:rPr lang="en-US" smtClean="0"/>
              <a:t>8/6/2026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BD2FC5-90BF-4526-BC40-07CB407B5D60}" type="slidenum">
              <a:rPr lang="en-US" smtClean="0"/>
              <a:t>‹#›</a:t>
            </a:fld>
            <a:endParaRPr lang="en-US"/>
          </a:p>
        </p:txBody>
      </p:sp>
    </p:spTree>
    <p:extLst>
      <p:ext uri="{BB962C8B-B14F-4D97-AF65-F5344CB8AC3E}">
        <p14:creationId xmlns:p14="http://schemas.microsoft.com/office/powerpoint/2010/main" val="26740575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7952C08-8736-4387-BD77-6D126BE57BDF}" type="datetimeFigureOut">
              <a:rPr lang="en-US" smtClean="0"/>
              <a:t>8/6/2026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BD2FC5-90BF-4526-BC40-07CB407B5D60}" type="slidenum">
              <a:rPr lang="en-US" smtClean="0"/>
              <a:t>‹#›</a:t>
            </a:fld>
            <a:endParaRPr lang="en-US"/>
          </a:p>
        </p:txBody>
      </p:sp>
    </p:spTree>
    <p:extLst>
      <p:ext uri="{BB962C8B-B14F-4D97-AF65-F5344CB8AC3E}">
        <p14:creationId xmlns:p14="http://schemas.microsoft.com/office/powerpoint/2010/main" val="13932136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37952C08-8736-4387-BD77-6D126BE57BDF}" type="datetimeFigureOut">
              <a:rPr lang="en-US" smtClean="0"/>
              <a:t>8/6/2026</a:t>
            </a:fld>
            <a:endParaRPr lang="en-US"/>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47BD2FC5-90BF-4526-BC40-07CB407B5D60}" type="slidenum">
              <a:rPr lang="en-US" smtClean="0"/>
              <a:t>‹#›</a:t>
            </a:fld>
            <a:endParaRPr lang="en-US"/>
          </a:p>
        </p:txBody>
      </p:sp>
    </p:spTree>
    <p:extLst>
      <p:ext uri="{BB962C8B-B14F-4D97-AF65-F5344CB8AC3E}">
        <p14:creationId xmlns:p14="http://schemas.microsoft.com/office/powerpoint/2010/main" val="121998662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6307D18-8139-34C5-042E-D6334AFB719E}"/>
              </a:ext>
            </a:extLst>
          </p:cNvPr>
          <p:cNvSpPr txBox="1"/>
          <p:nvPr/>
        </p:nvSpPr>
        <p:spPr>
          <a:xfrm>
            <a:off x="635000" y="7161968"/>
            <a:ext cx="31191200" cy="1323439"/>
          </a:xfrm>
          <a:prstGeom prst="rect">
            <a:avLst/>
          </a:prstGeom>
          <a:solidFill>
            <a:schemeClr val="bg1">
              <a:lumMod val="85000"/>
            </a:schemeClr>
          </a:solidFill>
        </p:spPr>
        <p:txBody>
          <a:bodyPr wrap="square" rtlCol="0">
            <a:spAutoFit/>
          </a:bodyPr>
          <a:lstStyle/>
          <a:p>
            <a:pPr algn="ctr"/>
            <a:r>
              <a:rPr lang="pt-BR" sz="8000" b="1" dirty="0">
                <a:latin typeface="Calibri" panose="020F0502020204030204" pitchFamily="34" charset="0"/>
                <a:ea typeface="Calibri" panose="020F0502020204030204" pitchFamily="34" charset="0"/>
                <a:cs typeface="Calibri" panose="020F0502020204030204" pitchFamily="34" charset="0"/>
              </a:rPr>
              <a:t>TÍTULO. TUDO EM MAIÚSCULO, FONTE Calibri Tamanho 80 e NEGRITO </a:t>
            </a:r>
            <a:endParaRPr lang="en-US" sz="8000" b="1" dirty="0">
              <a:latin typeface="Calibri" panose="020F0502020204030204" pitchFamily="34" charset="0"/>
              <a:ea typeface="Calibri" panose="020F0502020204030204" pitchFamily="34" charset="0"/>
              <a:cs typeface="Calibri" panose="020F0502020204030204" pitchFamily="34" charset="0"/>
            </a:endParaRPr>
          </a:p>
        </p:txBody>
      </p:sp>
      <p:grpSp>
        <p:nvGrpSpPr>
          <p:cNvPr id="35" name="Group 34">
            <a:extLst>
              <a:ext uri="{FF2B5EF4-FFF2-40B4-BE49-F238E27FC236}">
                <a16:creationId xmlns:a16="http://schemas.microsoft.com/office/drawing/2014/main" id="{2CD02C65-BA5D-D0FF-9BF1-995633E3B9CE}"/>
              </a:ext>
            </a:extLst>
          </p:cNvPr>
          <p:cNvGrpSpPr/>
          <p:nvPr/>
        </p:nvGrpSpPr>
        <p:grpSpPr>
          <a:xfrm>
            <a:off x="0" y="-4046"/>
            <a:ext cx="32399288" cy="6658846"/>
            <a:chOff x="0" y="-4046"/>
            <a:chExt cx="32399288" cy="6658846"/>
          </a:xfrm>
        </p:grpSpPr>
        <p:pic>
          <p:nvPicPr>
            <p:cNvPr id="9" name="Picture 8" descr="A blue and white cover with a blue and white background&#10;&#10;AI-generated content may be incorrect.">
              <a:extLst>
                <a:ext uri="{FF2B5EF4-FFF2-40B4-BE49-F238E27FC236}">
                  <a16:creationId xmlns:a16="http://schemas.microsoft.com/office/drawing/2014/main" id="{31937F3F-832E-26FF-20F8-42D802474A93}"/>
                </a:ext>
              </a:extLst>
            </p:cNvPr>
            <p:cNvPicPr>
              <a:picLocks noChangeAspect="1"/>
            </p:cNvPicPr>
            <p:nvPr/>
          </p:nvPicPr>
          <p:blipFill>
            <a:blip r:embed="rId2">
              <a:extLst>
                <a:ext uri="{28A0092B-C50C-407E-A947-70E740481C1C}">
                  <a14:useLocalDpi xmlns:a14="http://schemas.microsoft.com/office/drawing/2010/main" val="0"/>
                </a:ext>
              </a:extLst>
            </a:blip>
            <a:srcRect b="42203"/>
            <a:stretch>
              <a:fillRect/>
            </a:stretch>
          </p:blipFill>
          <p:spPr>
            <a:xfrm>
              <a:off x="0" y="21354"/>
              <a:ext cx="17215679" cy="6633446"/>
            </a:xfrm>
            <a:prstGeom prst="rect">
              <a:avLst/>
            </a:prstGeom>
          </p:spPr>
        </p:pic>
        <p:pic>
          <p:nvPicPr>
            <p:cNvPr id="11" name="Picture 10" descr="A logo with a blue circle and green text&#10;&#10;AI-generated content may be incorrect.">
              <a:extLst>
                <a:ext uri="{FF2B5EF4-FFF2-40B4-BE49-F238E27FC236}">
                  <a16:creationId xmlns:a16="http://schemas.microsoft.com/office/drawing/2014/main" id="{1A67A953-BCBA-7996-BC06-DF8E60510D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870195" y="2072658"/>
              <a:ext cx="6240422" cy="2530838"/>
            </a:xfrm>
            <a:prstGeom prst="rect">
              <a:avLst/>
            </a:prstGeom>
          </p:spPr>
        </p:pic>
        <p:sp>
          <p:nvSpPr>
            <p:cNvPr id="12" name="Rectangle 11">
              <a:extLst>
                <a:ext uri="{FF2B5EF4-FFF2-40B4-BE49-F238E27FC236}">
                  <a16:creationId xmlns:a16="http://schemas.microsoft.com/office/drawing/2014/main" id="{AAACF41B-C025-5619-3C9C-5CDC717FC5C9}"/>
                </a:ext>
              </a:extLst>
            </p:cNvPr>
            <p:cNvSpPr/>
            <p:nvPr/>
          </p:nvSpPr>
          <p:spPr>
            <a:xfrm>
              <a:off x="17215679" y="-4046"/>
              <a:ext cx="15183609" cy="1350246"/>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AE3E6E73-D505-CC11-FEB2-DB727396D02B}"/>
                </a:ext>
              </a:extLst>
            </p:cNvPr>
            <p:cNvSpPr txBox="1"/>
            <p:nvPr/>
          </p:nvSpPr>
          <p:spPr>
            <a:xfrm>
              <a:off x="18774983" y="317134"/>
              <a:ext cx="12065000" cy="707886"/>
            </a:xfrm>
            <a:prstGeom prst="rect">
              <a:avLst/>
            </a:prstGeom>
            <a:noFill/>
          </p:spPr>
          <p:txBody>
            <a:bodyPr wrap="square" rtlCol="0">
              <a:spAutoFit/>
            </a:bodyPr>
            <a:lstStyle/>
            <a:p>
              <a:pPr algn="ctr"/>
              <a:r>
                <a:rPr lang="pt-BR" sz="4000" dirty="0">
                  <a:latin typeface="Arial" panose="020B0604020202020204" pitchFamily="34" charset="0"/>
                  <a:ea typeface="Calibri" panose="020F0502020204030204" pitchFamily="34" charset="0"/>
                  <a:cs typeface="Arial" panose="020B0604020202020204" pitchFamily="34" charset="0"/>
                </a:rPr>
                <a:t>39º Congresso de Iniciação Científica - </a:t>
              </a:r>
              <a:r>
                <a:rPr lang="pt-BR" sz="4000" b="1" dirty="0">
                  <a:latin typeface="Arial" panose="020B0604020202020204" pitchFamily="34" charset="0"/>
                  <a:ea typeface="Calibri" panose="020F0502020204030204" pitchFamily="34" charset="0"/>
                  <a:cs typeface="Arial" panose="020B0604020202020204" pitchFamily="34" charset="0"/>
                </a:rPr>
                <a:t>CIUFLA</a:t>
              </a:r>
              <a:endParaRPr lang="en-US" sz="4000" b="1" dirty="0">
                <a:latin typeface="Arial" panose="020B0604020202020204" pitchFamily="34" charset="0"/>
                <a:ea typeface="Calibri" panose="020F0502020204030204" pitchFamily="34" charset="0"/>
                <a:cs typeface="Arial" panose="020B0604020202020204" pitchFamily="34" charset="0"/>
              </a:endParaRPr>
            </a:p>
          </p:txBody>
        </p:sp>
      </p:grpSp>
      <p:sp>
        <p:nvSpPr>
          <p:cNvPr id="15" name="TextBox 14">
            <a:extLst>
              <a:ext uri="{FF2B5EF4-FFF2-40B4-BE49-F238E27FC236}">
                <a16:creationId xmlns:a16="http://schemas.microsoft.com/office/drawing/2014/main" id="{3F604508-7C7F-CF19-DBFD-A0CBCB9BCDDD}"/>
              </a:ext>
            </a:extLst>
          </p:cNvPr>
          <p:cNvSpPr txBox="1"/>
          <p:nvPr/>
        </p:nvSpPr>
        <p:spPr>
          <a:xfrm>
            <a:off x="604044" y="12165768"/>
            <a:ext cx="13696156" cy="1015663"/>
          </a:xfrm>
          <a:prstGeom prst="rect">
            <a:avLst/>
          </a:prstGeom>
          <a:solidFill>
            <a:srgbClr val="002060"/>
          </a:solidFill>
        </p:spPr>
        <p:txBody>
          <a:bodyPr wrap="square" rtlCol="0">
            <a:spAutoFit/>
          </a:bodyPr>
          <a:lstStyle/>
          <a:p>
            <a:pPr algn="ctr"/>
            <a:r>
              <a:rPr lang="pt-BR" sz="6000" dirty="0">
                <a:solidFill>
                  <a:schemeClr val="bg1"/>
                </a:solidFill>
                <a:latin typeface="Calibri" panose="020F0502020204030204" pitchFamily="34" charset="0"/>
                <a:ea typeface="Calibri" panose="020F0502020204030204" pitchFamily="34" charset="0"/>
                <a:cs typeface="Calibri" panose="020F0502020204030204" pitchFamily="34" charset="0"/>
              </a:rPr>
              <a:t>INTRODUÇÃO</a:t>
            </a:r>
            <a:endParaRPr lang="en-US" sz="6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F1011B9F-E80D-51FC-279D-FB480B7DF92B}"/>
              </a:ext>
            </a:extLst>
          </p:cNvPr>
          <p:cNvSpPr txBox="1"/>
          <p:nvPr/>
        </p:nvSpPr>
        <p:spPr>
          <a:xfrm>
            <a:off x="18130044" y="12165768"/>
            <a:ext cx="13696156" cy="1015663"/>
          </a:xfrm>
          <a:prstGeom prst="rect">
            <a:avLst/>
          </a:prstGeom>
          <a:solidFill>
            <a:srgbClr val="002060"/>
          </a:solidFill>
        </p:spPr>
        <p:txBody>
          <a:bodyPr wrap="square" rtlCol="0">
            <a:spAutoFit/>
          </a:bodyPr>
          <a:lstStyle/>
          <a:p>
            <a:pPr algn="ctr"/>
            <a:r>
              <a:rPr lang="pt-BR" sz="6000" dirty="0">
                <a:solidFill>
                  <a:schemeClr val="bg1"/>
                </a:solidFill>
                <a:latin typeface="Calibri" panose="020F0502020204030204" pitchFamily="34" charset="0"/>
                <a:ea typeface="Calibri" panose="020F0502020204030204" pitchFamily="34" charset="0"/>
                <a:cs typeface="Calibri" panose="020F0502020204030204" pitchFamily="34" charset="0"/>
              </a:rPr>
              <a:t>RESULTADOS E DISCUSSÃO</a:t>
            </a:r>
            <a:endParaRPr lang="en-US" sz="6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67454DAA-7A13-885B-BC49-4819C9313BE2}"/>
              </a:ext>
            </a:extLst>
          </p:cNvPr>
          <p:cNvSpPr txBox="1"/>
          <p:nvPr/>
        </p:nvSpPr>
        <p:spPr>
          <a:xfrm>
            <a:off x="654844" y="20725568"/>
            <a:ext cx="13696156" cy="1015663"/>
          </a:xfrm>
          <a:prstGeom prst="rect">
            <a:avLst/>
          </a:prstGeom>
          <a:solidFill>
            <a:srgbClr val="002060"/>
          </a:solidFill>
        </p:spPr>
        <p:txBody>
          <a:bodyPr wrap="square" rtlCol="0">
            <a:spAutoFit/>
          </a:bodyPr>
          <a:lstStyle/>
          <a:p>
            <a:pPr algn="ctr"/>
            <a:r>
              <a:rPr lang="pt-BR" sz="6000" dirty="0">
                <a:solidFill>
                  <a:schemeClr val="bg1"/>
                </a:solidFill>
                <a:latin typeface="Calibri" panose="020F0502020204030204" pitchFamily="34" charset="0"/>
                <a:ea typeface="Calibri" panose="020F0502020204030204" pitchFamily="34" charset="0"/>
                <a:cs typeface="Calibri" panose="020F0502020204030204" pitchFamily="34" charset="0"/>
              </a:rPr>
              <a:t>OBJETIVOS</a:t>
            </a:r>
            <a:endParaRPr lang="en-US" sz="6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8" name="TextBox 17">
            <a:extLst>
              <a:ext uri="{FF2B5EF4-FFF2-40B4-BE49-F238E27FC236}">
                <a16:creationId xmlns:a16="http://schemas.microsoft.com/office/drawing/2014/main" id="{099137E5-B03B-05C5-F614-6F607DA48D8F}"/>
              </a:ext>
            </a:extLst>
          </p:cNvPr>
          <p:cNvSpPr txBox="1"/>
          <p:nvPr/>
        </p:nvSpPr>
        <p:spPr>
          <a:xfrm>
            <a:off x="654844" y="27456568"/>
            <a:ext cx="13696156" cy="1015663"/>
          </a:xfrm>
          <a:prstGeom prst="rect">
            <a:avLst/>
          </a:prstGeom>
          <a:solidFill>
            <a:srgbClr val="002060"/>
          </a:solidFill>
        </p:spPr>
        <p:txBody>
          <a:bodyPr wrap="square" rtlCol="0">
            <a:spAutoFit/>
          </a:bodyPr>
          <a:lstStyle/>
          <a:p>
            <a:pPr algn="ctr"/>
            <a:r>
              <a:rPr lang="pt-BR" sz="6000" dirty="0">
                <a:solidFill>
                  <a:schemeClr val="bg1"/>
                </a:solidFill>
                <a:latin typeface="Calibri" panose="020F0502020204030204" pitchFamily="34" charset="0"/>
                <a:ea typeface="Calibri" panose="020F0502020204030204" pitchFamily="34" charset="0"/>
                <a:cs typeface="Calibri" panose="020F0502020204030204" pitchFamily="34" charset="0"/>
              </a:rPr>
              <a:t>MATERIAL E MÉTODOS</a:t>
            </a:r>
            <a:endParaRPr lang="en-US" sz="6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9" name="TextBox 18">
            <a:extLst>
              <a:ext uri="{FF2B5EF4-FFF2-40B4-BE49-F238E27FC236}">
                <a16:creationId xmlns:a16="http://schemas.microsoft.com/office/drawing/2014/main" id="{ADC58C1B-3C1D-B2FE-8662-7909EF58961A}"/>
              </a:ext>
            </a:extLst>
          </p:cNvPr>
          <p:cNvSpPr txBox="1"/>
          <p:nvPr/>
        </p:nvSpPr>
        <p:spPr>
          <a:xfrm>
            <a:off x="18099088" y="27863649"/>
            <a:ext cx="13696156" cy="1015663"/>
          </a:xfrm>
          <a:prstGeom prst="rect">
            <a:avLst/>
          </a:prstGeom>
          <a:solidFill>
            <a:srgbClr val="002060"/>
          </a:solidFill>
        </p:spPr>
        <p:txBody>
          <a:bodyPr wrap="square" rtlCol="0">
            <a:spAutoFit/>
          </a:bodyPr>
          <a:lstStyle/>
          <a:p>
            <a:pPr algn="ctr"/>
            <a:r>
              <a:rPr lang="pt-BR" sz="6000" dirty="0">
                <a:solidFill>
                  <a:schemeClr val="bg1"/>
                </a:solidFill>
                <a:latin typeface="Calibri" panose="020F0502020204030204" pitchFamily="34" charset="0"/>
                <a:ea typeface="Calibri" panose="020F0502020204030204" pitchFamily="34" charset="0"/>
                <a:cs typeface="Calibri" panose="020F0502020204030204" pitchFamily="34" charset="0"/>
              </a:rPr>
              <a:t>CONCLUSÕES</a:t>
            </a:r>
            <a:endParaRPr lang="en-US" sz="6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cxnSp>
        <p:nvCxnSpPr>
          <p:cNvPr id="21" name="Straight Connector 20">
            <a:extLst>
              <a:ext uri="{FF2B5EF4-FFF2-40B4-BE49-F238E27FC236}">
                <a16:creationId xmlns:a16="http://schemas.microsoft.com/office/drawing/2014/main" id="{21A731DB-7246-E36E-F229-D58920E66C9A}"/>
              </a:ext>
            </a:extLst>
          </p:cNvPr>
          <p:cNvCxnSpPr>
            <a:cxnSpLocks/>
          </p:cNvCxnSpPr>
          <p:nvPr/>
        </p:nvCxnSpPr>
        <p:spPr>
          <a:xfrm>
            <a:off x="304800" y="39674800"/>
            <a:ext cx="31800800" cy="0"/>
          </a:xfrm>
          <a:prstGeom prst="line">
            <a:avLst/>
          </a:prstGeom>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4457A768-6CE3-1CDD-1BB1-702BA8CEF03A}"/>
              </a:ext>
            </a:extLst>
          </p:cNvPr>
          <p:cNvSpPr txBox="1"/>
          <p:nvPr/>
        </p:nvSpPr>
        <p:spPr>
          <a:xfrm>
            <a:off x="604044" y="8859328"/>
            <a:ext cx="31191200" cy="2400657"/>
          </a:xfrm>
          <a:prstGeom prst="rect">
            <a:avLst/>
          </a:prstGeom>
          <a:noFill/>
        </p:spPr>
        <p:txBody>
          <a:bodyPr wrap="square" rtlCol="0">
            <a:spAutoFit/>
          </a:bodyPr>
          <a:lstStyle/>
          <a:p>
            <a:pPr algn="ctr"/>
            <a:r>
              <a:rPr lang="pt-BR" sz="4000" dirty="0">
                <a:latin typeface="Arial" panose="020B0604020202020204" pitchFamily="34" charset="0"/>
                <a:ea typeface="Calibri" panose="020F0502020204030204" pitchFamily="34" charset="0"/>
                <a:cs typeface="Arial" panose="020B0604020202020204" pitchFamily="34" charset="0"/>
              </a:rPr>
              <a:t>Nome Completo</a:t>
            </a:r>
            <a:r>
              <a:rPr lang="pt-BR" sz="4000" baseline="30000" dirty="0">
                <a:latin typeface="Arial" panose="020B0604020202020204" pitchFamily="34" charset="0"/>
                <a:ea typeface="Calibri" panose="020F0502020204030204" pitchFamily="34" charset="0"/>
                <a:cs typeface="Arial" panose="020B0604020202020204" pitchFamily="34" charset="0"/>
              </a:rPr>
              <a:t>1</a:t>
            </a:r>
            <a:r>
              <a:rPr lang="pt-BR" sz="4000" dirty="0">
                <a:latin typeface="Arial" panose="020B0604020202020204" pitchFamily="34" charset="0"/>
                <a:ea typeface="Calibri" panose="020F0502020204030204" pitchFamily="34" charset="0"/>
                <a:cs typeface="Arial" panose="020B0604020202020204" pitchFamily="34" charset="0"/>
              </a:rPr>
              <a:t>, Nome Completo</a:t>
            </a:r>
            <a:r>
              <a:rPr lang="pt-BR" sz="4000" baseline="30000" dirty="0">
                <a:latin typeface="Arial" panose="020B0604020202020204" pitchFamily="34" charset="0"/>
                <a:ea typeface="Calibri" panose="020F0502020204030204" pitchFamily="34" charset="0"/>
                <a:cs typeface="Arial" panose="020B0604020202020204" pitchFamily="34" charset="0"/>
              </a:rPr>
              <a:t>2</a:t>
            </a:r>
            <a:r>
              <a:rPr lang="pt-BR" sz="4000" dirty="0">
                <a:latin typeface="Arial" panose="020B0604020202020204" pitchFamily="34" charset="0"/>
                <a:ea typeface="Calibri" panose="020F0502020204030204" pitchFamily="34" charset="0"/>
                <a:cs typeface="Arial" panose="020B0604020202020204" pitchFamily="34" charset="0"/>
              </a:rPr>
              <a:t>, Nome Completo</a:t>
            </a:r>
            <a:r>
              <a:rPr lang="pt-BR" sz="4000" baseline="30000" dirty="0">
                <a:latin typeface="Arial" panose="020B0604020202020204" pitchFamily="34" charset="0"/>
                <a:ea typeface="Calibri" panose="020F0502020204030204" pitchFamily="34" charset="0"/>
                <a:cs typeface="Arial" panose="020B0604020202020204" pitchFamily="34" charset="0"/>
              </a:rPr>
              <a:t>3</a:t>
            </a:r>
            <a:r>
              <a:rPr lang="pt-BR" sz="4000" dirty="0">
                <a:latin typeface="Arial" panose="020B0604020202020204" pitchFamily="34" charset="0"/>
                <a:ea typeface="Calibri" panose="020F0502020204030204" pitchFamily="34" charset="0"/>
                <a:cs typeface="Arial" panose="020B0604020202020204" pitchFamily="34" charset="0"/>
              </a:rPr>
              <a:t>, Nome Completo</a:t>
            </a:r>
            <a:r>
              <a:rPr lang="pt-BR" sz="4000" baseline="30000" dirty="0">
                <a:latin typeface="Arial" panose="020B0604020202020204" pitchFamily="34" charset="0"/>
                <a:ea typeface="Calibri" panose="020F0502020204030204" pitchFamily="34" charset="0"/>
                <a:cs typeface="Arial" panose="020B0604020202020204" pitchFamily="34" charset="0"/>
              </a:rPr>
              <a:t>4</a:t>
            </a:r>
            <a:r>
              <a:rPr lang="pt-BR" sz="4000" dirty="0">
                <a:latin typeface="Arial" panose="020B0604020202020204" pitchFamily="34" charset="0"/>
                <a:ea typeface="Calibri" panose="020F0502020204030204" pitchFamily="34" charset="0"/>
                <a:cs typeface="Arial" panose="020B0604020202020204" pitchFamily="34" charset="0"/>
              </a:rPr>
              <a:t>.</a:t>
            </a:r>
          </a:p>
          <a:p>
            <a:pPr algn="ctr"/>
            <a:endParaRPr lang="pt-BR" sz="4000" dirty="0">
              <a:latin typeface="Arial" panose="020B0604020202020204" pitchFamily="34" charset="0"/>
              <a:ea typeface="Calibri" panose="020F0502020204030204" pitchFamily="34" charset="0"/>
              <a:cs typeface="Arial" panose="020B0604020202020204" pitchFamily="34" charset="0"/>
            </a:endParaRPr>
          </a:p>
          <a:p>
            <a:pPr algn="ctr"/>
            <a:r>
              <a:rPr lang="pt-BR" sz="3500" baseline="30000" dirty="0">
                <a:latin typeface="Arial" panose="020B0604020202020204" pitchFamily="34" charset="0"/>
                <a:ea typeface="Calibri" panose="020F0502020204030204" pitchFamily="34" charset="0"/>
                <a:cs typeface="Arial" panose="020B0604020202020204" pitchFamily="34" charset="0"/>
              </a:rPr>
              <a:t>1</a:t>
            </a:r>
            <a:r>
              <a:rPr lang="pt-BR" sz="3500" dirty="0">
                <a:latin typeface="Arial" panose="020B0604020202020204" pitchFamily="34" charset="0"/>
                <a:ea typeface="Calibri" panose="020F0502020204030204" pitchFamily="34" charset="0"/>
                <a:cs typeface="Arial" panose="020B0604020202020204" pitchFamily="34" charset="0"/>
              </a:rPr>
              <a:t> Apresentador(a), Bolsista do Programa PIBIC/..., Departamento de..., Universidade Federal de Lavras, Email: ...; </a:t>
            </a:r>
            <a:r>
              <a:rPr lang="pt-BR" sz="3500" baseline="30000" dirty="0">
                <a:latin typeface="Arial" panose="020B0604020202020204" pitchFamily="34" charset="0"/>
                <a:ea typeface="Calibri" panose="020F0502020204030204" pitchFamily="34" charset="0"/>
                <a:cs typeface="Arial" panose="020B0604020202020204" pitchFamily="34" charset="0"/>
              </a:rPr>
              <a:t>2 </a:t>
            </a:r>
            <a:r>
              <a:rPr lang="pt-BR" sz="3500" dirty="0">
                <a:latin typeface="Arial" panose="020B0604020202020204" pitchFamily="34" charset="0"/>
                <a:ea typeface="Calibri" panose="020F0502020204030204" pitchFamily="34" charset="0"/>
                <a:cs typeface="Arial" panose="020B0604020202020204" pitchFamily="34" charset="0"/>
              </a:rPr>
              <a:t>Departamento de..., Universidade Federal de Lavras, Email: ...</a:t>
            </a:r>
            <a:endParaRPr lang="en-US" sz="3500" baseline="30000" dirty="0">
              <a:latin typeface="Arial" panose="020B0604020202020204" pitchFamily="34" charset="0"/>
              <a:ea typeface="Calibri" panose="020F050202020403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E596527A-BF35-CDDB-B8A4-E75DEC25A36E}"/>
              </a:ext>
            </a:extLst>
          </p:cNvPr>
          <p:cNvSpPr txBox="1"/>
          <p:nvPr/>
        </p:nvSpPr>
        <p:spPr>
          <a:xfrm>
            <a:off x="604044" y="13818136"/>
            <a:ext cx="13696156" cy="6247864"/>
          </a:xfrm>
          <a:prstGeom prst="rect">
            <a:avLst/>
          </a:prstGeom>
          <a:noFill/>
        </p:spPr>
        <p:txBody>
          <a:bodyPr wrap="square" rtlCol="0">
            <a:spAutoFit/>
          </a:bodyPr>
          <a:lstStyle/>
          <a:p>
            <a:pPr marL="571500" indent="-571500">
              <a:buFont typeface="Wingdings" panose="05000000000000000000" pitchFamily="2" charset="2"/>
              <a:buChar char="§"/>
            </a:pPr>
            <a:r>
              <a:rPr lang="pt-BR" sz="4000" dirty="0">
                <a:latin typeface="Arial" panose="020B0604020202020204" pitchFamily="34" charset="0"/>
                <a:ea typeface="Calibri" panose="020F0502020204030204" pitchFamily="34" charset="0"/>
                <a:cs typeface="Arial" panose="020B0604020202020204" pitchFamily="34" charset="0"/>
              </a:rPr>
              <a:t>No texto em cada sessão, a fonte tamanho entre 35 e 40 é apropriada. </a:t>
            </a:r>
          </a:p>
          <a:p>
            <a:pPr marL="571500" indent="-571500">
              <a:buFont typeface="Wingdings" panose="05000000000000000000" pitchFamily="2" charset="2"/>
              <a:buChar char="§"/>
            </a:pPr>
            <a:r>
              <a:rPr lang="pt-BR" sz="4000" dirty="0">
                <a:latin typeface="Arial" panose="020B0604020202020204" pitchFamily="34" charset="0"/>
                <a:ea typeface="Calibri" panose="020F0502020204030204" pitchFamily="34" charset="0"/>
                <a:cs typeface="Arial" panose="020B0604020202020204" pitchFamily="34" charset="0"/>
              </a:rPr>
              <a:t>O uso de texto na forma de tópicos de forma clara e objetiva é recomendável. Deve-se evitar textos longos.</a:t>
            </a:r>
          </a:p>
          <a:p>
            <a:pPr marL="571500" indent="-571500">
              <a:buFont typeface="Wingdings" panose="05000000000000000000" pitchFamily="2" charset="2"/>
              <a:buChar char="§"/>
            </a:pPr>
            <a:r>
              <a:rPr lang="pt-BR" sz="4000" dirty="0">
                <a:latin typeface="Arial" panose="020B0604020202020204" pitchFamily="34" charset="0"/>
                <a:ea typeface="Calibri" panose="020F0502020204030204" pitchFamily="34" charset="0"/>
                <a:cs typeface="Arial" panose="020B0604020202020204" pitchFamily="34" charset="0"/>
              </a:rPr>
              <a:t>O uso de esquemas, infográficos, imagens, etc., podem ser muito interessantes para transmitir a informação de um texto. </a:t>
            </a:r>
          </a:p>
          <a:p>
            <a:pPr marL="571500" indent="-571500">
              <a:buFont typeface="Wingdings" panose="05000000000000000000" pitchFamily="2" charset="2"/>
              <a:buChar char="§"/>
            </a:pPr>
            <a:r>
              <a:rPr lang="pt-BR" sz="4000" dirty="0">
                <a:latin typeface="Arial" panose="020B0604020202020204" pitchFamily="34" charset="0"/>
                <a:ea typeface="Calibri" panose="020F0502020204030204" pitchFamily="34" charset="0"/>
                <a:cs typeface="Arial" panose="020B0604020202020204" pitchFamily="34" charset="0"/>
              </a:rPr>
              <a:t>A Introdução é uma sessão para mostrar o leitor a importância, relevância, estado da arte e importância do seu trabalho.</a:t>
            </a:r>
            <a:endParaRPr lang="en-US" sz="3500" dirty="0">
              <a:latin typeface="Arial" panose="020B0604020202020204" pitchFamily="34" charset="0"/>
              <a:ea typeface="Calibri" panose="020F0502020204030204" pitchFamily="34" charset="0"/>
              <a:cs typeface="Arial" panose="020B0604020202020204" pitchFamily="34" charset="0"/>
            </a:endParaRPr>
          </a:p>
        </p:txBody>
      </p:sp>
      <p:sp>
        <p:nvSpPr>
          <p:cNvPr id="24" name="TextBox 23">
            <a:extLst>
              <a:ext uri="{FF2B5EF4-FFF2-40B4-BE49-F238E27FC236}">
                <a16:creationId xmlns:a16="http://schemas.microsoft.com/office/drawing/2014/main" id="{C2C09F16-274B-5F61-2791-12E7E813A045}"/>
              </a:ext>
            </a:extLst>
          </p:cNvPr>
          <p:cNvSpPr txBox="1"/>
          <p:nvPr/>
        </p:nvSpPr>
        <p:spPr>
          <a:xfrm>
            <a:off x="635000" y="22417056"/>
            <a:ext cx="13696156" cy="1169551"/>
          </a:xfrm>
          <a:prstGeom prst="rect">
            <a:avLst/>
          </a:prstGeom>
          <a:noFill/>
        </p:spPr>
        <p:txBody>
          <a:bodyPr wrap="square" rtlCol="0">
            <a:spAutoFit/>
          </a:bodyPr>
          <a:lstStyle/>
          <a:p>
            <a:pPr marL="571500" indent="-571500">
              <a:buFont typeface="Wingdings" panose="05000000000000000000" pitchFamily="2" charset="2"/>
              <a:buChar char="§"/>
            </a:pPr>
            <a:r>
              <a:rPr lang="pt-BR" sz="3500" dirty="0">
                <a:latin typeface="Arial" panose="020B0604020202020204" pitchFamily="34" charset="0"/>
                <a:ea typeface="Calibri" panose="020F0502020204030204" pitchFamily="34" charset="0"/>
                <a:cs typeface="Arial" panose="020B0604020202020204" pitchFamily="34" charset="0"/>
              </a:rPr>
              <a:t>Para um pôster, preferencialmente na forma de tópicos de forma clara e objetiva. </a:t>
            </a:r>
            <a:endParaRPr lang="en-US" sz="3500" dirty="0">
              <a:latin typeface="Arial" panose="020B0604020202020204" pitchFamily="34" charset="0"/>
              <a:ea typeface="Calibri" panose="020F050202020403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14BAA1A2-D80F-133E-FB40-C5EBC22E4ED1}"/>
              </a:ext>
            </a:extLst>
          </p:cNvPr>
          <p:cNvSpPr txBox="1"/>
          <p:nvPr/>
        </p:nvSpPr>
        <p:spPr>
          <a:xfrm>
            <a:off x="604044" y="29043748"/>
            <a:ext cx="13696156" cy="3323987"/>
          </a:xfrm>
          <a:prstGeom prst="rect">
            <a:avLst/>
          </a:prstGeom>
          <a:noFill/>
        </p:spPr>
        <p:txBody>
          <a:bodyPr wrap="square" rtlCol="0">
            <a:spAutoFit/>
          </a:bodyPr>
          <a:lstStyle/>
          <a:p>
            <a:pPr marL="571500" indent="-571500">
              <a:buFont typeface="Wingdings" panose="05000000000000000000" pitchFamily="2" charset="2"/>
              <a:buChar char="§"/>
            </a:pPr>
            <a:r>
              <a:rPr lang="pt-BR" sz="3500" dirty="0">
                <a:latin typeface="Arial" panose="020B0604020202020204" pitchFamily="34" charset="0"/>
                <a:ea typeface="Calibri" panose="020F0502020204030204" pitchFamily="34" charset="0"/>
                <a:cs typeface="Arial" panose="020B0604020202020204" pitchFamily="34" charset="0"/>
              </a:rPr>
              <a:t>Aqui o objetivo é apresentar ao leitor/avaliador todas as informações necessárias para compreender perfeitamente como o trabalho foi realizado, incluindo a parte estatística. </a:t>
            </a:r>
          </a:p>
          <a:p>
            <a:pPr marL="571500" indent="-571500">
              <a:buFont typeface="Wingdings" panose="05000000000000000000" pitchFamily="2" charset="2"/>
              <a:buChar char="§"/>
            </a:pPr>
            <a:r>
              <a:rPr lang="pt-BR" sz="3500" dirty="0">
                <a:latin typeface="Arial" panose="020B0604020202020204" pitchFamily="34" charset="0"/>
                <a:ea typeface="Calibri" panose="020F0502020204030204" pitchFamily="34" charset="0"/>
                <a:cs typeface="Arial" panose="020B0604020202020204" pitchFamily="34" charset="0"/>
              </a:rPr>
              <a:t>A exposição do texto em forma de tópicos é muito desejável.</a:t>
            </a:r>
          </a:p>
          <a:p>
            <a:pPr marL="571500" indent="-571500">
              <a:buFont typeface="Wingdings" panose="05000000000000000000" pitchFamily="2" charset="2"/>
              <a:buChar char="§"/>
            </a:pPr>
            <a:r>
              <a:rPr lang="pt-BR" sz="3500" dirty="0">
                <a:latin typeface="Arial" panose="020B0604020202020204" pitchFamily="34" charset="0"/>
                <a:ea typeface="Calibri" panose="020F0502020204030204" pitchFamily="34" charset="0"/>
                <a:cs typeface="Arial" panose="020B0604020202020204" pitchFamily="34" charset="0"/>
              </a:rPr>
              <a:t>O uso de esquemas, fotos do experimento/ensaio, etc., valorizam muito a seção Material e Métodos. </a:t>
            </a:r>
            <a:endParaRPr lang="en-US" sz="3500" dirty="0">
              <a:latin typeface="Arial" panose="020B0604020202020204" pitchFamily="34" charset="0"/>
              <a:ea typeface="Calibri" panose="020F050202020403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7BAFF744-0055-6161-EAAC-7E394F0EE52C}"/>
              </a:ext>
            </a:extLst>
          </p:cNvPr>
          <p:cNvSpPr txBox="1"/>
          <p:nvPr/>
        </p:nvSpPr>
        <p:spPr>
          <a:xfrm>
            <a:off x="18142328" y="13618081"/>
            <a:ext cx="13696156" cy="8710077"/>
          </a:xfrm>
          <a:prstGeom prst="rect">
            <a:avLst/>
          </a:prstGeom>
          <a:noFill/>
        </p:spPr>
        <p:txBody>
          <a:bodyPr wrap="square" rtlCol="0">
            <a:spAutoFit/>
          </a:bodyPr>
          <a:lstStyle/>
          <a:p>
            <a:pPr marL="571500" indent="-571500">
              <a:buFont typeface="Wingdings" panose="05000000000000000000" pitchFamily="2" charset="2"/>
              <a:buChar char="§"/>
            </a:pPr>
            <a:r>
              <a:rPr lang="pt-BR" sz="3500" dirty="0">
                <a:latin typeface="Arial" panose="020B0604020202020204" pitchFamily="34" charset="0"/>
                <a:ea typeface="Calibri" panose="020F0502020204030204" pitchFamily="34" charset="0"/>
                <a:cs typeface="Arial" panose="020B0604020202020204" pitchFamily="34" charset="0"/>
              </a:rPr>
              <a:t>Aqui é o local para serem colocados os resultados. Os resultados de um trabalho científico normalmente se resumem a tabelas e gráficos. Se for no formato de tabelas, as mesmas devem ser numeradas e conter um título. Fazer o mesmo para gráficos. Neste caso, será chamado de Figura. Uma Figura pode perfeitamente ser constituída de vários gráficos. Neste caso, cada gráfico dentro de uma figura, recebe as notações a), b), c), etc. </a:t>
            </a:r>
          </a:p>
          <a:p>
            <a:pPr marL="571500" indent="-571500">
              <a:buFont typeface="Wingdings" panose="05000000000000000000" pitchFamily="2" charset="2"/>
              <a:buChar char="§"/>
            </a:pPr>
            <a:endParaRPr lang="pt-BR" sz="3500" dirty="0">
              <a:latin typeface="Arial" panose="020B0604020202020204" pitchFamily="34" charset="0"/>
              <a:ea typeface="Calibri" panose="020F0502020204030204" pitchFamily="34" charset="0"/>
              <a:cs typeface="Arial" panose="020B0604020202020204" pitchFamily="34" charset="0"/>
            </a:endParaRPr>
          </a:p>
          <a:p>
            <a:pPr marL="571500" indent="-571500">
              <a:buFont typeface="Wingdings" panose="05000000000000000000" pitchFamily="2" charset="2"/>
              <a:buChar char="§"/>
            </a:pPr>
            <a:r>
              <a:rPr lang="pt-BR" sz="3500" dirty="0">
                <a:latin typeface="Arial" panose="020B0604020202020204" pitchFamily="34" charset="0"/>
                <a:ea typeface="Calibri" panose="020F0502020204030204" pitchFamily="34" charset="0"/>
                <a:cs typeface="Arial" panose="020B0604020202020204" pitchFamily="34" charset="0"/>
              </a:rPr>
              <a:t>É totalmente condenável apresentar os resultados na forma de texto. Lembre-se que trata-se de uma apresentação em formato de banner. </a:t>
            </a:r>
          </a:p>
          <a:p>
            <a:pPr marL="571500" indent="-571500">
              <a:buFont typeface="Wingdings" panose="05000000000000000000" pitchFamily="2" charset="2"/>
              <a:buChar char="§"/>
            </a:pPr>
            <a:endParaRPr lang="pt-BR" sz="3500" dirty="0">
              <a:latin typeface="Arial" panose="020B0604020202020204" pitchFamily="34" charset="0"/>
              <a:ea typeface="Calibri" panose="020F0502020204030204" pitchFamily="34" charset="0"/>
              <a:cs typeface="Arial" panose="020B0604020202020204" pitchFamily="34" charset="0"/>
            </a:endParaRPr>
          </a:p>
          <a:p>
            <a:pPr marL="571500" indent="-571500">
              <a:buFont typeface="Wingdings" panose="05000000000000000000" pitchFamily="2" charset="2"/>
              <a:buChar char="§"/>
            </a:pPr>
            <a:r>
              <a:rPr lang="pt-BR" sz="3500" dirty="0">
                <a:latin typeface="Arial" panose="020B0604020202020204" pitchFamily="34" charset="0"/>
                <a:ea typeface="Calibri" panose="020F0502020204030204" pitchFamily="34" charset="0"/>
                <a:cs typeface="Arial" panose="020B0604020202020204" pitchFamily="34" charset="0"/>
              </a:rPr>
              <a:t>O uso de textos é permitido, de forma clara, objetiva e em tópicos, para destacar ou conduzir o leitor para alguns pontos de destaque do trabalho. </a:t>
            </a:r>
            <a:endParaRPr lang="en-US" sz="3500" dirty="0">
              <a:latin typeface="Arial" panose="020B0604020202020204" pitchFamily="34" charset="0"/>
              <a:ea typeface="Calibri" panose="020F0502020204030204" pitchFamily="34" charset="0"/>
              <a:cs typeface="Arial" panose="020B0604020202020204" pitchFamily="34" charset="0"/>
            </a:endParaRPr>
          </a:p>
        </p:txBody>
      </p:sp>
      <p:sp>
        <p:nvSpPr>
          <p:cNvPr id="27" name="TextBox 26">
            <a:extLst>
              <a:ext uri="{FF2B5EF4-FFF2-40B4-BE49-F238E27FC236}">
                <a16:creationId xmlns:a16="http://schemas.microsoft.com/office/drawing/2014/main" id="{50C38E44-DE80-D711-74E4-4BFE6C24517C}"/>
              </a:ext>
            </a:extLst>
          </p:cNvPr>
          <p:cNvSpPr txBox="1"/>
          <p:nvPr/>
        </p:nvSpPr>
        <p:spPr>
          <a:xfrm>
            <a:off x="18142328" y="29466943"/>
            <a:ext cx="13696156" cy="1708160"/>
          </a:xfrm>
          <a:prstGeom prst="rect">
            <a:avLst/>
          </a:prstGeom>
          <a:noFill/>
        </p:spPr>
        <p:txBody>
          <a:bodyPr wrap="square" rtlCol="0">
            <a:spAutoFit/>
          </a:bodyPr>
          <a:lstStyle/>
          <a:p>
            <a:pPr marL="571500" indent="-571500">
              <a:buFont typeface="Wingdings" panose="05000000000000000000" pitchFamily="2" charset="2"/>
              <a:buChar char="§"/>
            </a:pPr>
            <a:r>
              <a:rPr lang="pt-BR" sz="3500" dirty="0">
                <a:latin typeface="Arial" panose="020B0604020202020204" pitchFamily="34" charset="0"/>
                <a:ea typeface="Calibri" panose="020F0502020204030204" pitchFamily="34" charset="0"/>
                <a:cs typeface="Arial" panose="020B0604020202020204" pitchFamily="34" charset="0"/>
              </a:rPr>
              <a:t>Trata-se de um texto conciso que traz as conclusões do trabalho. As conclusões estão sempre fortemente correlacionadas com as hipótese, objetivos e com o título do trabalho. </a:t>
            </a:r>
            <a:endParaRPr lang="en-US" sz="3500" dirty="0">
              <a:latin typeface="Arial" panose="020B0604020202020204" pitchFamily="34" charset="0"/>
              <a:ea typeface="Calibri" panose="020F0502020204030204" pitchFamily="34" charset="0"/>
              <a:cs typeface="Arial" panose="020B0604020202020204" pitchFamily="34" charset="0"/>
            </a:endParaRPr>
          </a:p>
        </p:txBody>
      </p:sp>
      <p:sp>
        <p:nvSpPr>
          <p:cNvPr id="28" name="TextBox 27">
            <a:extLst>
              <a:ext uri="{FF2B5EF4-FFF2-40B4-BE49-F238E27FC236}">
                <a16:creationId xmlns:a16="http://schemas.microsoft.com/office/drawing/2014/main" id="{ECCD9A0B-9D86-A7C1-80A8-6D1D2797EB36}"/>
              </a:ext>
            </a:extLst>
          </p:cNvPr>
          <p:cNvSpPr txBox="1"/>
          <p:nvPr/>
        </p:nvSpPr>
        <p:spPr>
          <a:xfrm>
            <a:off x="18130044" y="33118117"/>
            <a:ext cx="13696156" cy="861774"/>
          </a:xfrm>
          <a:prstGeom prst="rect">
            <a:avLst/>
          </a:prstGeom>
          <a:solidFill>
            <a:srgbClr val="002060"/>
          </a:solidFill>
        </p:spPr>
        <p:txBody>
          <a:bodyPr wrap="square" rtlCol="0">
            <a:spAutoFit/>
          </a:bodyPr>
          <a:lstStyle/>
          <a:p>
            <a:pPr algn="ctr"/>
            <a:r>
              <a:rPr lang="pt-BR" sz="5000" dirty="0">
                <a:solidFill>
                  <a:schemeClr val="bg1"/>
                </a:solidFill>
                <a:latin typeface="Calibri" panose="020F0502020204030204" pitchFamily="34" charset="0"/>
                <a:ea typeface="Calibri" panose="020F0502020204030204" pitchFamily="34" charset="0"/>
                <a:cs typeface="Calibri" panose="020F0502020204030204" pitchFamily="34" charset="0"/>
              </a:rPr>
              <a:t>Referências</a:t>
            </a:r>
            <a:endParaRPr lang="en-US" sz="5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30" name="TextBox 29">
            <a:extLst>
              <a:ext uri="{FF2B5EF4-FFF2-40B4-BE49-F238E27FC236}">
                <a16:creationId xmlns:a16="http://schemas.microsoft.com/office/drawing/2014/main" id="{652FF36E-200F-8512-9D54-8FFE1B560205}"/>
              </a:ext>
            </a:extLst>
          </p:cNvPr>
          <p:cNvSpPr txBox="1"/>
          <p:nvPr/>
        </p:nvSpPr>
        <p:spPr>
          <a:xfrm>
            <a:off x="18142328" y="34242143"/>
            <a:ext cx="13696156" cy="3862596"/>
          </a:xfrm>
          <a:prstGeom prst="rect">
            <a:avLst/>
          </a:prstGeom>
          <a:noFill/>
        </p:spPr>
        <p:txBody>
          <a:bodyPr wrap="square" rtlCol="0">
            <a:spAutoFit/>
          </a:bodyPr>
          <a:lstStyle/>
          <a:p>
            <a:pPr marL="457200" indent="-457200">
              <a:buFontTx/>
              <a:buChar char="-"/>
            </a:pPr>
            <a:r>
              <a:rPr lang="pt-BR" sz="3500" dirty="0">
                <a:latin typeface="Arial" panose="020B0604020202020204" pitchFamily="34" charset="0"/>
                <a:ea typeface="Calibri" panose="020F0502020204030204" pitchFamily="34" charset="0"/>
                <a:cs typeface="Arial" panose="020B0604020202020204" pitchFamily="34" charset="0"/>
              </a:rPr>
              <a:t>É comum a colocação de referências. O fato é que a colocação de muitas referências irá ocupar muito espaço do seu banner, que já é limitado. A orientação é colocar estritamente aquelas referências que podem ser interessantes para o leitor ter acesso no momento do evento. </a:t>
            </a:r>
          </a:p>
          <a:p>
            <a:pPr marL="457200" indent="-457200">
              <a:buFontTx/>
              <a:buChar char="-"/>
            </a:pPr>
            <a:r>
              <a:rPr lang="pt-BR" sz="3500" dirty="0">
                <a:latin typeface="Arial" panose="020B0604020202020204" pitchFamily="34" charset="0"/>
                <a:ea typeface="Calibri" panose="020F0502020204030204" pitchFamily="34" charset="0"/>
                <a:cs typeface="Arial" panose="020B0604020202020204" pitchFamily="34" charset="0"/>
              </a:rPr>
              <a:t>A criatividade pode ser explorada aqui. Que tal um QR code que pode remeter para um arquivo contendo todas as referências</a:t>
            </a:r>
            <a:r>
              <a:rPr lang="en-US" sz="3500" dirty="0">
                <a:latin typeface="Arial" panose="020B0604020202020204" pitchFamily="34" charset="0"/>
                <a:ea typeface="Calibri" panose="020F0502020204030204" pitchFamily="34" charset="0"/>
                <a:cs typeface="Arial" panose="020B0604020202020204" pitchFamily="34" charset="0"/>
              </a:rPr>
              <a:t>? </a:t>
            </a:r>
          </a:p>
        </p:txBody>
      </p:sp>
      <p:sp>
        <p:nvSpPr>
          <p:cNvPr id="31" name="TextBox 30">
            <a:extLst>
              <a:ext uri="{FF2B5EF4-FFF2-40B4-BE49-F238E27FC236}">
                <a16:creationId xmlns:a16="http://schemas.microsoft.com/office/drawing/2014/main" id="{A4D417B2-6C48-3B84-44EA-CEC99CF615E0}"/>
              </a:ext>
            </a:extLst>
          </p:cNvPr>
          <p:cNvSpPr txBox="1"/>
          <p:nvPr/>
        </p:nvSpPr>
        <p:spPr>
          <a:xfrm>
            <a:off x="0" y="40075311"/>
            <a:ext cx="13696156" cy="1169551"/>
          </a:xfrm>
          <a:prstGeom prst="rect">
            <a:avLst/>
          </a:prstGeom>
          <a:noFill/>
        </p:spPr>
        <p:txBody>
          <a:bodyPr wrap="square" rtlCol="0">
            <a:spAutoFit/>
          </a:bodyPr>
          <a:lstStyle/>
          <a:p>
            <a:pPr marL="457200" indent="-457200">
              <a:buFontTx/>
              <a:buChar char="-"/>
            </a:pPr>
            <a:r>
              <a:rPr lang="en-US" sz="3500" dirty="0" err="1">
                <a:latin typeface="Arial" panose="020B0604020202020204" pitchFamily="34" charset="0"/>
                <a:ea typeface="Calibri" panose="020F0502020204030204" pitchFamily="34" charset="0"/>
                <a:cs typeface="Arial" panose="020B0604020202020204" pitchFamily="34" charset="0"/>
              </a:rPr>
              <a:t>Espa</a:t>
            </a:r>
            <a:r>
              <a:rPr lang="pt-BR" sz="3500" dirty="0">
                <a:latin typeface="Arial" panose="020B0604020202020204" pitchFamily="34" charset="0"/>
                <a:ea typeface="Calibri" panose="020F0502020204030204" pitchFamily="34" charset="0"/>
                <a:cs typeface="Arial" panose="020B0604020202020204" pitchFamily="34" charset="0"/>
              </a:rPr>
              <a:t>ço reservado para a colocação de logos de instituições parceiras, agências de fomento e agradecimentos.  </a:t>
            </a:r>
            <a:endParaRPr lang="en-US" sz="3500" dirty="0">
              <a:latin typeface="Arial" panose="020B0604020202020204" pitchFamily="34" charset="0"/>
              <a:ea typeface="Calibri" panose="020F0502020204030204" pitchFamily="34" charset="0"/>
              <a:cs typeface="Arial" panose="020B0604020202020204" pitchFamily="34" charset="0"/>
            </a:endParaRPr>
          </a:p>
        </p:txBody>
      </p:sp>
      <p:sp>
        <p:nvSpPr>
          <p:cNvPr id="32" name="TextBox 31">
            <a:extLst>
              <a:ext uri="{FF2B5EF4-FFF2-40B4-BE49-F238E27FC236}">
                <a16:creationId xmlns:a16="http://schemas.microsoft.com/office/drawing/2014/main" id="{D911BC5B-E0EA-9BD6-179E-9CAC864E180D}"/>
              </a:ext>
            </a:extLst>
          </p:cNvPr>
          <p:cNvSpPr txBox="1"/>
          <p:nvPr/>
        </p:nvSpPr>
        <p:spPr>
          <a:xfrm>
            <a:off x="18409444" y="39852767"/>
            <a:ext cx="13696156" cy="861774"/>
          </a:xfrm>
          <a:prstGeom prst="rect">
            <a:avLst/>
          </a:prstGeom>
          <a:solidFill>
            <a:srgbClr val="002060"/>
          </a:solidFill>
        </p:spPr>
        <p:txBody>
          <a:bodyPr wrap="square" rtlCol="0">
            <a:spAutoFit/>
          </a:bodyPr>
          <a:lstStyle/>
          <a:p>
            <a:pPr algn="ctr"/>
            <a:r>
              <a:rPr lang="pt-BR" sz="5000" i="1" dirty="0">
                <a:solidFill>
                  <a:schemeClr val="bg1"/>
                </a:solidFill>
                <a:latin typeface="Calibri" panose="020F0502020204030204" pitchFamily="34" charset="0"/>
                <a:ea typeface="Calibri" panose="020F0502020204030204" pitchFamily="34" charset="0"/>
                <a:cs typeface="Calibri" panose="020F0502020204030204" pitchFamily="34" charset="0"/>
              </a:rPr>
              <a:t>Agradecimentos</a:t>
            </a:r>
            <a:endParaRPr lang="en-US" sz="5000" i="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0971215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184</TotalTime>
  <Words>492</Words>
  <Application>Microsoft Office PowerPoint</Application>
  <PresentationFormat>Custom</PresentationFormat>
  <Paragraphs>29</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Aptos</vt:lpstr>
      <vt:lpstr>Aptos Display</vt:lpstr>
      <vt:lpstr>Arial</vt:lpstr>
      <vt:lpstr>Calibri</vt:lpstr>
      <vt:lpstr>Wingdings</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Bruno Teixeira Ribeiro</dc:creator>
  <cp:lastModifiedBy>Bruno Teixeira Ribeiro</cp:lastModifiedBy>
  <cp:revision>1</cp:revision>
  <dcterms:created xsi:type="dcterms:W3CDTF">2026-08-06T10:36:34Z</dcterms:created>
  <dcterms:modified xsi:type="dcterms:W3CDTF">2026-08-06T13:41:17Z</dcterms:modified>
</cp:coreProperties>
</file>