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73" r:id="rId5"/>
    <p:sldId id="270" r:id="rId6"/>
    <p:sldId id="271" r:id="rId7"/>
    <p:sldId id="272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</p:sldIdLst>
  <p:sldSz cx="18288000" cy="10287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Bebas Neue Bold" charset="0"/>
      <p:regular r:id="rId26"/>
    </p:embeddedFont>
    <p:embeddedFont>
      <p:font typeface="Poppins" charset="0"/>
      <p:regular r:id="rId27"/>
    </p:embeddedFont>
    <p:embeddedFont>
      <p:font typeface="Poppins Bold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-5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82"/>
            <a:ext cx="18288000" cy="10272346"/>
          </a:xfrm>
          <a:custGeom>
            <a:avLst/>
            <a:gdLst/>
            <a:ahLst/>
            <a:cxnLst/>
            <a:rect l="l" t="t" r="r" b="b"/>
            <a:pathLst>
              <a:path w="18288000" h="10272346">
                <a:moveTo>
                  <a:pt x="0" y="0"/>
                </a:moveTo>
                <a:lnTo>
                  <a:pt x="18288000" y="0"/>
                </a:lnTo>
                <a:lnTo>
                  <a:pt x="18288000" y="10272346"/>
                </a:lnTo>
                <a:lnTo>
                  <a:pt x="0" y="10272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2668" y="3600450"/>
            <a:ext cx="16977618" cy="6891000"/>
            <a:chOff x="0" y="0"/>
            <a:chExt cx="4471471" cy="18149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1471" cy="1814914"/>
            </a:xfrm>
            <a:custGeom>
              <a:avLst/>
              <a:gdLst/>
              <a:ahLst/>
              <a:cxnLst/>
              <a:rect l="l" t="t" r="r" b="b"/>
              <a:pathLst>
                <a:path w="4471471" h="1814914">
                  <a:moveTo>
                    <a:pt x="0" y="0"/>
                  </a:moveTo>
                  <a:lnTo>
                    <a:pt x="4471471" y="0"/>
                  </a:lnTo>
                  <a:lnTo>
                    <a:pt x="4471471" y="1814914"/>
                  </a:lnTo>
                  <a:lnTo>
                    <a:pt x="0" y="1814914"/>
                  </a:lnTo>
                  <a:close/>
                </a:path>
              </a:pathLst>
            </a:custGeom>
            <a:gradFill rotWithShape="1">
              <a:gsLst>
                <a:gs pos="0">
                  <a:srgbClr val="262F0E">
                    <a:alpha val="0"/>
                  </a:srgbClr>
                </a:gs>
                <a:gs pos="100000">
                  <a:srgbClr val="262F0E">
                    <a:alpha val="49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71471" cy="1891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-786376"/>
            <a:ext cx="1899866" cy="11859752"/>
            <a:chOff x="0" y="0"/>
            <a:chExt cx="500376" cy="31235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0376" cy="3123556"/>
            </a:xfrm>
            <a:custGeom>
              <a:avLst/>
              <a:gdLst/>
              <a:ahLst/>
              <a:cxnLst/>
              <a:rect l="l" t="t" r="r" b="b"/>
              <a:pathLst>
                <a:path w="500376" h="3123556">
                  <a:moveTo>
                    <a:pt x="0" y="0"/>
                  </a:moveTo>
                  <a:lnTo>
                    <a:pt x="500376" y="0"/>
                  </a:lnTo>
                  <a:lnTo>
                    <a:pt x="500376" y="3123556"/>
                  </a:lnTo>
                  <a:lnTo>
                    <a:pt x="0" y="3123556"/>
                  </a:lnTo>
                  <a:close/>
                </a:path>
              </a:pathLst>
            </a:custGeom>
            <a:solidFill>
              <a:srgbClr val="262F0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00376" cy="3199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21813" y="7074921"/>
            <a:ext cx="228568" cy="22856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21813" y="3759693"/>
            <a:ext cx="13154775" cy="328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23"/>
              </a:lnSpc>
            </a:pPr>
            <a:r>
              <a:rPr lang="en-US" sz="12676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RESILIÊNCIA COMUNITÁRIA E SUSTENTABILIDADE: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47349" y="6969750"/>
            <a:ext cx="9668829" cy="92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  <a:spcBef>
                <a:spcPct val="0"/>
              </a:spcBef>
            </a:pPr>
            <a:r>
              <a:rPr lang="en-US" sz="2643" spc="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 Papel da Ciência no Enfrentamento às Mudanças Climáticas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7037" y="352297"/>
            <a:ext cx="13112657" cy="10584786"/>
          </a:xfrm>
          <a:custGeom>
            <a:avLst/>
            <a:gdLst/>
            <a:ahLst/>
            <a:cxnLst/>
            <a:rect l="l" t="t" r="r" b="b"/>
            <a:pathLst>
              <a:path w="13112657" h="10584786">
                <a:moveTo>
                  <a:pt x="0" y="0"/>
                </a:moveTo>
                <a:lnTo>
                  <a:pt x="13112657" y="0"/>
                </a:lnTo>
                <a:lnTo>
                  <a:pt x="13112657" y="10584786"/>
                </a:lnTo>
                <a:lnTo>
                  <a:pt x="0" y="10584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5469" y="1935829"/>
            <a:ext cx="10264628" cy="732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•Não inserir tabelas, imagens ou equações 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•Se você é BIC-júnior</a:t>
            </a:r>
          </a:p>
          <a:p>
            <a:pPr marL="747825" lvl="1" indent="-373912" algn="just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Caso não possua resultados a apresentar, vale descrever como está indo a condução do experimento.</a:t>
            </a:r>
          </a:p>
          <a:p>
            <a:pPr marL="747825" lvl="1" indent="-373912" algn="just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 os resultados não estão saindo como esperado, o que pode estar por trás?</a:t>
            </a:r>
          </a:p>
          <a:p>
            <a:pPr marL="747825" lvl="1" indent="-373912" algn="just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Levante questionamentos acerca dos diversos contratempos encontrados.</a:t>
            </a:r>
          </a:p>
          <a:p>
            <a:pPr marL="747825" lvl="1" indent="-373912" algn="just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Quais as expectativas que seus resultados geram ou gerariam</a:t>
            </a:r>
          </a:p>
          <a:p>
            <a:pPr algn="just">
              <a:lnSpc>
                <a:spcPts val="4849"/>
              </a:lnSpc>
            </a:pPr>
            <a:endParaRPr lang="en-US" sz="3463" spc="10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282103" y="2848797"/>
            <a:ext cx="7005897" cy="7438203"/>
          </a:xfrm>
          <a:custGeom>
            <a:avLst/>
            <a:gdLst/>
            <a:ahLst/>
            <a:cxnLst/>
            <a:rect l="l" t="t" r="r" b="b"/>
            <a:pathLst>
              <a:path w="7005897" h="7438203">
                <a:moveTo>
                  <a:pt x="0" y="0"/>
                </a:moveTo>
                <a:lnTo>
                  <a:pt x="7005897" y="0"/>
                </a:lnTo>
                <a:lnTo>
                  <a:pt x="7005897" y="7438203"/>
                </a:lnTo>
                <a:lnTo>
                  <a:pt x="0" y="7438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8546" y="227882"/>
            <a:ext cx="13112657" cy="10584786"/>
          </a:xfrm>
          <a:custGeom>
            <a:avLst/>
            <a:gdLst/>
            <a:ahLst/>
            <a:cxnLst/>
            <a:rect l="l" t="t" r="r" b="b"/>
            <a:pathLst>
              <a:path w="13112657" h="10584786">
                <a:moveTo>
                  <a:pt x="0" y="0"/>
                </a:moveTo>
                <a:lnTo>
                  <a:pt x="13112657" y="0"/>
                </a:lnTo>
                <a:lnTo>
                  <a:pt x="13112657" y="10584786"/>
                </a:lnTo>
                <a:lnTo>
                  <a:pt x="0" y="10584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5469" y="1935829"/>
            <a:ext cx="10264628" cy="610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•O pôster é parte da apresentação oral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•Suporte gráfico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•Orienta sua apresentação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•Deve ser impresso respeitando as dimensões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ADB858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3463" spc="103">
                <a:solidFill>
                  <a:srgbClr val="041109"/>
                </a:solidFill>
                <a:latin typeface="Poppins Bold"/>
                <a:ea typeface="Poppins Bold"/>
                <a:cs typeface="Poppins Bold"/>
                <a:sym typeface="Poppins Bold"/>
              </a:rPr>
              <a:t>85 cm x 100 cm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3463" spc="103">
                <a:solidFill>
                  <a:srgbClr val="041109"/>
                </a:solidFill>
                <a:latin typeface="Poppins Bold"/>
                <a:ea typeface="Poppins Bold"/>
                <a:cs typeface="Poppins Bold"/>
                <a:sym typeface="Poppins Bold"/>
              </a:rPr>
              <a:t>Conter a logomarca da UFLA e agências de fomento (CAPES, CNPq, FAPEMIG)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•Título e corpo do texto </a:t>
            </a:r>
          </a:p>
          <a:p>
            <a:pPr algn="just">
              <a:lnSpc>
                <a:spcPts val="4849"/>
              </a:lnSpc>
            </a:pPr>
            <a:endParaRPr lang="en-US" sz="3463" spc="10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850097" y="1821333"/>
            <a:ext cx="8082205" cy="8465667"/>
          </a:xfrm>
          <a:custGeom>
            <a:avLst/>
            <a:gdLst/>
            <a:ahLst/>
            <a:cxnLst/>
            <a:rect l="l" t="t" r="r" b="b"/>
            <a:pathLst>
              <a:path w="8082205" h="8465667">
                <a:moveTo>
                  <a:pt x="0" y="0"/>
                </a:moveTo>
                <a:lnTo>
                  <a:pt x="8082204" y="0"/>
                </a:lnTo>
                <a:lnTo>
                  <a:pt x="8082204" y="8465667"/>
                </a:lnTo>
                <a:lnTo>
                  <a:pt x="0" y="8465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2115" y="995232"/>
            <a:ext cx="11674431" cy="103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755">
                <a:solidFill>
                  <a:srgbClr val="FBFBF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CONFECÇÃO DO PÔSTER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5469" y="3726844"/>
            <a:ext cx="17099071" cy="3582255"/>
          </a:xfrm>
          <a:custGeom>
            <a:avLst/>
            <a:gdLst/>
            <a:ahLst/>
            <a:cxnLst/>
            <a:rect l="l" t="t" r="r" b="b"/>
            <a:pathLst>
              <a:path w="17099071" h="3582255">
                <a:moveTo>
                  <a:pt x="0" y="0"/>
                </a:moveTo>
                <a:lnTo>
                  <a:pt x="17099071" y="0"/>
                </a:lnTo>
                <a:lnTo>
                  <a:pt x="17099071" y="3582256"/>
                </a:lnTo>
                <a:lnTo>
                  <a:pt x="0" y="3582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5469" y="1935829"/>
            <a:ext cx="10264628" cy="183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•Deve ser idêntico ao do resumo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•Conter os mesmos autores e afiliações</a:t>
            </a:r>
          </a:p>
          <a:p>
            <a:pPr algn="just">
              <a:lnSpc>
                <a:spcPts val="4849"/>
              </a:lnSpc>
            </a:pPr>
            <a:endParaRPr lang="en-US" sz="3463" spc="10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57114" y="-2222418"/>
            <a:ext cx="13915726" cy="14731836"/>
          </a:xfrm>
          <a:custGeom>
            <a:avLst/>
            <a:gdLst/>
            <a:ahLst/>
            <a:cxnLst/>
            <a:rect l="l" t="t" r="r" b="b"/>
            <a:pathLst>
              <a:path w="13915726" h="14731836">
                <a:moveTo>
                  <a:pt x="0" y="0"/>
                </a:moveTo>
                <a:lnTo>
                  <a:pt x="13915726" y="0"/>
                </a:lnTo>
                <a:lnTo>
                  <a:pt x="13915726" y="14731836"/>
                </a:lnTo>
                <a:lnTo>
                  <a:pt x="0" y="14731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45699" y="292158"/>
            <a:ext cx="9386292" cy="9702683"/>
          </a:xfrm>
          <a:custGeom>
            <a:avLst/>
            <a:gdLst/>
            <a:ahLst/>
            <a:cxnLst/>
            <a:rect l="l" t="t" r="r" b="b"/>
            <a:pathLst>
              <a:path w="9386292" h="9702683">
                <a:moveTo>
                  <a:pt x="0" y="0"/>
                </a:moveTo>
                <a:lnTo>
                  <a:pt x="9386292" y="0"/>
                </a:lnTo>
                <a:lnTo>
                  <a:pt x="9386292" y="9702684"/>
                </a:lnTo>
                <a:lnTo>
                  <a:pt x="0" y="9702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7587" y="1916779"/>
            <a:ext cx="8288112" cy="5850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3"/>
              </a:lnSpc>
            </a:pPr>
            <a:r>
              <a:rPr lang="en-US" sz="3673" spc="1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Conter os mesmo elementos do resumo</a:t>
            </a:r>
          </a:p>
          <a:p>
            <a:pPr marL="793186" lvl="1" indent="-396593" algn="l">
              <a:lnSpc>
                <a:spcPts val="5143"/>
              </a:lnSpc>
              <a:buFont typeface="Arial"/>
              <a:buChar char="•"/>
            </a:pPr>
            <a:r>
              <a:rPr lang="en-US" sz="3673" spc="110">
                <a:solidFill>
                  <a:srgbClr val="041109"/>
                </a:solidFill>
                <a:latin typeface="Poppins Bold"/>
                <a:ea typeface="Poppins Bold"/>
                <a:cs typeface="Poppins Bold"/>
                <a:sym typeface="Poppins Bold"/>
              </a:rPr>
              <a:t>Introdução</a:t>
            </a:r>
          </a:p>
          <a:p>
            <a:pPr marL="793186" lvl="1" indent="-396593" algn="l">
              <a:lnSpc>
                <a:spcPts val="5143"/>
              </a:lnSpc>
              <a:buFont typeface="Arial"/>
              <a:buChar char="•"/>
            </a:pPr>
            <a:r>
              <a:rPr lang="en-US" sz="3673" spc="110">
                <a:solidFill>
                  <a:srgbClr val="041109"/>
                </a:solidFill>
                <a:latin typeface="Poppins Bold"/>
                <a:ea typeface="Poppins Bold"/>
                <a:cs typeface="Poppins Bold"/>
                <a:sym typeface="Poppins Bold"/>
              </a:rPr>
              <a:t>Metodologia</a:t>
            </a:r>
          </a:p>
          <a:p>
            <a:pPr marL="793186" lvl="1" indent="-396593" algn="l">
              <a:lnSpc>
                <a:spcPts val="5143"/>
              </a:lnSpc>
              <a:buFont typeface="Arial"/>
              <a:buChar char="•"/>
            </a:pPr>
            <a:r>
              <a:rPr lang="en-US" sz="3673" spc="110">
                <a:solidFill>
                  <a:srgbClr val="041109"/>
                </a:solidFill>
                <a:latin typeface="Poppins Bold"/>
                <a:ea typeface="Poppins Bold"/>
                <a:cs typeface="Poppins Bold"/>
                <a:sym typeface="Poppins Bold"/>
              </a:rPr>
              <a:t>Resultados e discussão (quando pertinente)</a:t>
            </a:r>
          </a:p>
          <a:p>
            <a:pPr marL="793186" lvl="1" indent="-396593" algn="l">
              <a:lnSpc>
                <a:spcPts val="5143"/>
              </a:lnSpc>
              <a:buFont typeface="Arial"/>
              <a:buChar char="•"/>
            </a:pPr>
            <a:r>
              <a:rPr lang="en-US" sz="3673" spc="110">
                <a:solidFill>
                  <a:srgbClr val="041109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Conclusão</a:t>
            </a:r>
          </a:p>
          <a:p>
            <a:pPr marL="793186" lvl="1" indent="-396593" algn="just">
              <a:lnSpc>
                <a:spcPts val="5143"/>
              </a:lnSpc>
              <a:buFont typeface="Arial"/>
              <a:buChar char="•"/>
            </a:pPr>
            <a:r>
              <a:rPr lang="en-US" sz="3673" spc="110">
                <a:solidFill>
                  <a:srgbClr val="041109"/>
                </a:solidFill>
                <a:latin typeface="Poppins Bold"/>
                <a:ea typeface="Poppins Bold"/>
                <a:cs typeface="Poppins Bold"/>
                <a:sym typeface="Poppins Bold"/>
              </a:rPr>
              <a:t>Bibliografia</a:t>
            </a:r>
          </a:p>
          <a:p>
            <a:pPr algn="just">
              <a:lnSpc>
                <a:spcPts val="5143"/>
              </a:lnSpc>
            </a:pPr>
            <a:endParaRPr lang="en-US" sz="3673" spc="110">
              <a:solidFill>
                <a:srgbClr val="04110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69220" y="852118"/>
            <a:ext cx="8969905" cy="8194311"/>
          </a:xfrm>
          <a:custGeom>
            <a:avLst/>
            <a:gdLst/>
            <a:ahLst/>
            <a:cxnLst/>
            <a:rect l="l" t="t" r="r" b="b"/>
            <a:pathLst>
              <a:path w="8969905" h="8194311">
                <a:moveTo>
                  <a:pt x="0" y="0"/>
                </a:moveTo>
                <a:lnTo>
                  <a:pt x="8969904" y="0"/>
                </a:lnTo>
                <a:lnTo>
                  <a:pt x="8969904" y="8194311"/>
                </a:lnTo>
                <a:lnTo>
                  <a:pt x="0" y="81943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5469" y="1608986"/>
            <a:ext cx="9454884" cy="793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•Evitem copiar e colar o que está escrito no resumo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3463" spc="103">
                <a:solidFill>
                  <a:srgbClr val="275D70"/>
                </a:solidFill>
                <a:latin typeface="Poppins Bold"/>
                <a:ea typeface="Poppins Bold"/>
                <a:cs typeface="Poppins Bold"/>
                <a:sym typeface="Poppins Bold"/>
              </a:rPr>
              <a:t>O pôster é um auxílio visual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275D70"/>
                </a:solidFill>
                <a:latin typeface="Poppins Bold"/>
                <a:ea typeface="Poppins Bold"/>
                <a:cs typeface="Poppins Bold"/>
                <a:sym typeface="Poppins Bold"/>
              </a:rPr>
              <a:t>•Use fonte (letra) de tamanho 20 ou maior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•Metodologias ilustradas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Apelo visual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Orientação e compreensão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•Resultados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•Agora é a hora de usar de tabelas, quadros, fórmulas e registros fotográficos</a:t>
            </a:r>
          </a:p>
          <a:p>
            <a:pPr algn="just">
              <a:lnSpc>
                <a:spcPts val="4849"/>
              </a:lnSpc>
            </a:pPr>
            <a:endParaRPr lang="en-US" sz="3463" spc="103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00789" y="299135"/>
            <a:ext cx="7647591" cy="9688731"/>
          </a:xfrm>
          <a:custGeom>
            <a:avLst/>
            <a:gdLst/>
            <a:ahLst/>
            <a:cxnLst/>
            <a:rect l="l" t="t" r="r" b="b"/>
            <a:pathLst>
              <a:path w="7647591" h="9688731">
                <a:moveTo>
                  <a:pt x="0" y="0"/>
                </a:moveTo>
                <a:lnTo>
                  <a:pt x="7647591" y="0"/>
                </a:lnTo>
                <a:lnTo>
                  <a:pt x="7647591" y="9688730"/>
                </a:lnTo>
                <a:lnTo>
                  <a:pt x="0" y="968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5469" y="1935829"/>
            <a:ext cx="9454884" cy="36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•Uso de setas guia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•Figuras representativas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•Fotos de equipamentos, do experimento e instrumentos usados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•Fluxo de análises</a:t>
            </a:r>
          </a:p>
          <a:p>
            <a:pPr algn="just">
              <a:lnSpc>
                <a:spcPts val="4849"/>
              </a:lnSpc>
            </a:pPr>
            <a:endParaRPr lang="en-US" sz="3463" spc="10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0438" y="3612056"/>
            <a:ext cx="11832811" cy="6479617"/>
          </a:xfrm>
          <a:custGeom>
            <a:avLst/>
            <a:gdLst/>
            <a:ahLst/>
            <a:cxnLst/>
            <a:rect l="l" t="t" r="r" b="b"/>
            <a:pathLst>
              <a:path w="11832811" h="6479617">
                <a:moveTo>
                  <a:pt x="0" y="0"/>
                </a:moveTo>
                <a:lnTo>
                  <a:pt x="11832811" y="0"/>
                </a:lnTo>
                <a:lnTo>
                  <a:pt x="11832811" y="6479617"/>
                </a:lnTo>
                <a:lnTo>
                  <a:pt x="0" y="6479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14388" y="933450"/>
            <a:ext cx="15444912" cy="3055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•Resultados na forma de figuras ou tabelas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•Evite escrever por extenso o que se lê nas tabelas ou imagens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•Acrescente aos dados os escritos a informação de tabelas, gráficos e imagens</a:t>
            </a:r>
          </a:p>
          <a:p>
            <a:pPr algn="just">
              <a:lnSpc>
                <a:spcPts val="4849"/>
              </a:lnSpc>
            </a:pPr>
            <a:endParaRPr lang="en-US" sz="3463" spc="10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4887" y="1876015"/>
            <a:ext cx="10500318" cy="6534971"/>
            <a:chOff x="0" y="0"/>
            <a:chExt cx="2765516" cy="17211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5516" cy="1721145"/>
            </a:xfrm>
            <a:custGeom>
              <a:avLst/>
              <a:gdLst/>
              <a:ahLst/>
              <a:cxnLst/>
              <a:rect l="l" t="t" r="r" b="b"/>
              <a:pathLst>
                <a:path w="2765516" h="1721145">
                  <a:moveTo>
                    <a:pt x="0" y="0"/>
                  </a:moveTo>
                  <a:lnTo>
                    <a:pt x="2765516" y="0"/>
                  </a:lnTo>
                  <a:lnTo>
                    <a:pt x="2765516" y="1721145"/>
                  </a:lnTo>
                  <a:lnTo>
                    <a:pt x="0" y="1721145"/>
                  </a:lnTo>
                  <a:close/>
                </a:path>
              </a:pathLst>
            </a:custGeom>
            <a:solidFill>
              <a:srgbClr val="275D70">
                <a:alpha val="8470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65516" cy="1768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724028" y="2057400"/>
            <a:ext cx="8124860" cy="8229600"/>
          </a:xfrm>
          <a:custGeom>
            <a:avLst/>
            <a:gdLst/>
            <a:ahLst/>
            <a:cxnLst/>
            <a:rect l="l" t="t" r="r" b="b"/>
            <a:pathLst>
              <a:path w="8124860" h="8229600">
                <a:moveTo>
                  <a:pt x="0" y="0"/>
                </a:moveTo>
                <a:lnTo>
                  <a:pt x="8124860" y="0"/>
                </a:lnTo>
                <a:lnTo>
                  <a:pt x="81248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5469" y="1935829"/>
            <a:ext cx="9454884" cy="671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•Conclusão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•Fechamento do que foi dito até aqui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•Bibliografia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•Conter apenas o indispensável ao trabalho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•Leituras motivadoras e metodológicas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•Referência para comparação de resultados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•Agradecimentos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•Agências de fomento e a UFLA</a:t>
            </a:r>
          </a:p>
          <a:p>
            <a:pPr algn="just">
              <a:lnSpc>
                <a:spcPts val="4849"/>
              </a:lnSpc>
            </a:pPr>
            <a:endParaRPr lang="en-US" sz="3463" spc="10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5469" y="1935829"/>
            <a:ext cx="9454884" cy="732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•A apresentação oral (pôster) deve ter a presença do orientador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•O pôster deve ser apresentado pelo primeiro autor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•Preferência para painéis ilustrativos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Freepik.com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Google imagens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Mindthegraph.com 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Procure imagens sem fundo usando a sigla PNG (extensão de arquivo)•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CANVA</a:t>
            </a:r>
          </a:p>
          <a:p>
            <a:pPr algn="just">
              <a:lnSpc>
                <a:spcPts val="4849"/>
              </a:lnSpc>
            </a:pPr>
            <a:endParaRPr lang="en-US" sz="3463" spc="10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040353" y="1100445"/>
            <a:ext cx="8247647" cy="8478890"/>
          </a:xfrm>
          <a:custGeom>
            <a:avLst/>
            <a:gdLst/>
            <a:ahLst/>
            <a:cxnLst/>
            <a:rect l="l" t="t" r="r" b="b"/>
            <a:pathLst>
              <a:path w="8247647" h="8478890">
                <a:moveTo>
                  <a:pt x="0" y="0"/>
                </a:moveTo>
                <a:lnTo>
                  <a:pt x="8247647" y="0"/>
                </a:lnTo>
                <a:lnTo>
                  <a:pt x="8247647" y="8478889"/>
                </a:lnTo>
                <a:lnTo>
                  <a:pt x="0" y="8478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40353" y="1028700"/>
            <a:ext cx="8649752" cy="9096298"/>
          </a:xfrm>
          <a:custGeom>
            <a:avLst/>
            <a:gdLst/>
            <a:ahLst/>
            <a:cxnLst/>
            <a:rect l="l" t="t" r="r" b="b"/>
            <a:pathLst>
              <a:path w="8649752" h="9096298">
                <a:moveTo>
                  <a:pt x="0" y="0"/>
                </a:moveTo>
                <a:lnTo>
                  <a:pt x="8649752" y="0"/>
                </a:lnTo>
                <a:lnTo>
                  <a:pt x="8649752" y="9096298"/>
                </a:lnTo>
                <a:lnTo>
                  <a:pt x="0" y="90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5469" y="1935829"/>
            <a:ext cx="9454884" cy="5493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•Treine com antecedência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•Tenha seu pôster em mãos ao menos uma semana antes da apresentação. Nos dias mais próximos do congresso as gráficas ficam sobrecarregadas.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•Fiquem atentos as datas </a:t>
            </a:r>
          </a:p>
          <a:p>
            <a:pPr algn="l">
              <a:lnSpc>
                <a:spcPts val="4849"/>
              </a:lnSpc>
            </a:pPr>
            <a:endParaRPr lang="en-US" sz="3463" spc="10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Submissão de Resumos: 01/07/2024 a 23/08/2024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2668" y="3600450"/>
            <a:ext cx="16977618" cy="6891000"/>
            <a:chOff x="0" y="0"/>
            <a:chExt cx="4471471" cy="1814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1471" cy="1814914"/>
            </a:xfrm>
            <a:custGeom>
              <a:avLst/>
              <a:gdLst/>
              <a:ahLst/>
              <a:cxnLst/>
              <a:rect l="l" t="t" r="r" b="b"/>
              <a:pathLst>
                <a:path w="4471471" h="1814914">
                  <a:moveTo>
                    <a:pt x="0" y="0"/>
                  </a:moveTo>
                  <a:lnTo>
                    <a:pt x="4471471" y="0"/>
                  </a:lnTo>
                  <a:lnTo>
                    <a:pt x="4471471" y="1814914"/>
                  </a:lnTo>
                  <a:lnTo>
                    <a:pt x="0" y="1814914"/>
                  </a:lnTo>
                  <a:close/>
                </a:path>
              </a:pathLst>
            </a:custGeom>
            <a:gradFill rotWithShape="1">
              <a:gsLst>
                <a:gs pos="0">
                  <a:srgbClr val="262F0E">
                    <a:alpha val="0"/>
                  </a:srgbClr>
                </a:gs>
                <a:gs pos="100000">
                  <a:srgbClr val="262F0E">
                    <a:alpha val="49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71471" cy="1891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44950" y="-786376"/>
            <a:ext cx="1899866" cy="11859752"/>
            <a:chOff x="0" y="0"/>
            <a:chExt cx="500376" cy="3123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376" cy="3123556"/>
            </a:xfrm>
            <a:custGeom>
              <a:avLst/>
              <a:gdLst/>
              <a:ahLst/>
              <a:cxnLst/>
              <a:rect l="l" t="t" r="r" b="b"/>
              <a:pathLst>
                <a:path w="500376" h="3123556">
                  <a:moveTo>
                    <a:pt x="0" y="0"/>
                  </a:moveTo>
                  <a:lnTo>
                    <a:pt x="500376" y="0"/>
                  </a:lnTo>
                  <a:lnTo>
                    <a:pt x="500376" y="3123556"/>
                  </a:lnTo>
                  <a:lnTo>
                    <a:pt x="0" y="3123556"/>
                  </a:lnTo>
                  <a:close/>
                </a:path>
              </a:pathLst>
            </a:custGeom>
            <a:solidFill>
              <a:srgbClr val="262F0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0376" cy="3199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1813" y="7074921"/>
            <a:ext cx="228568" cy="22856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16910461" cy="11231365"/>
          </a:xfrm>
          <a:custGeom>
            <a:avLst/>
            <a:gdLst/>
            <a:ahLst/>
            <a:cxnLst/>
            <a:rect l="l" t="t" r="r" b="b"/>
            <a:pathLst>
              <a:path w="16910461" h="11231365">
                <a:moveTo>
                  <a:pt x="0" y="0"/>
                </a:moveTo>
                <a:lnTo>
                  <a:pt x="16910461" y="0"/>
                </a:lnTo>
                <a:lnTo>
                  <a:pt x="16910461" y="11231365"/>
                </a:lnTo>
                <a:lnTo>
                  <a:pt x="0" y="11231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746231" y="4487287"/>
            <a:ext cx="6199584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9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Pedro Henrique Souza Cesar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Pesquisador Doutor - UFLA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2668" y="3600450"/>
            <a:ext cx="16977618" cy="6891000"/>
            <a:chOff x="0" y="0"/>
            <a:chExt cx="4471471" cy="18149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1471" cy="1814914"/>
            </a:xfrm>
            <a:custGeom>
              <a:avLst/>
              <a:gdLst/>
              <a:ahLst/>
              <a:cxnLst/>
              <a:rect l="l" t="t" r="r" b="b"/>
              <a:pathLst>
                <a:path w="4471471" h="1814914">
                  <a:moveTo>
                    <a:pt x="0" y="0"/>
                  </a:moveTo>
                  <a:lnTo>
                    <a:pt x="4471471" y="0"/>
                  </a:lnTo>
                  <a:lnTo>
                    <a:pt x="4471471" y="1814914"/>
                  </a:lnTo>
                  <a:lnTo>
                    <a:pt x="0" y="1814914"/>
                  </a:lnTo>
                  <a:close/>
                </a:path>
              </a:pathLst>
            </a:custGeom>
            <a:gradFill rotWithShape="1">
              <a:gsLst>
                <a:gs pos="0">
                  <a:srgbClr val="262F0E">
                    <a:alpha val="0"/>
                  </a:srgbClr>
                </a:gs>
                <a:gs pos="100000">
                  <a:srgbClr val="262F0E">
                    <a:alpha val="91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71471" cy="1891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76033" y="2904260"/>
            <a:ext cx="12535934" cy="485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32"/>
              </a:lnSpc>
            </a:pPr>
            <a:r>
              <a:rPr lang="en-US" sz="18808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OBRIGADO PELA ATENÇÃO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744950" y="-786376"/>
            <a:ext cx="1899866" cy="11859752"/>
            <a:chOff x="0" y="0"/>
            <a:chExt cx="500376" cy="31235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0376" cy="3123556"/>
            </a:xfrm>
            <a:custGeom>
              <a:avLst/>
              <a:gdLst/>
              <a:ahLst/>
              <a:cxnLst/>
              <a:rect l="l" t="t" r="r" b="b"/>
              <a:pathLst>
                <a:path w="500376" h="3123556">
                  <a:moveTo>
                    <a:pt x="0" y="0"/>
                  </a:moveTo>
                  <a:lnTo>
                    <a:pt x="500376" y="0"/>
                  </a:lnTo>
                  <a:lnTo>
                    <a:pt x="500376" y="3123556"/>
                  </a:lnTo>
                  <a:lnTo>
                    <a:pt x="0" y="3123556"/>
                  </a:lnTo>
                  <a:close/>
                </a:path>
              </a:pathLst>
            </a:custGeom>
            <a:solidFill>
              <a:srgbClr val="262F0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500376" cy="3199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1350063"/>
            <a:ext cx="8185485" cy="818548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>
                  <a:alpha val="20784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73973" y="1780036"/>
            <a:ext cx="7325539" cy="732553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65604" y="2271666"/>
            <a:ext cx="6469285" cy="646928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t="-38888" b="-3888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412691" y="3886126"/>
            <a:ext cx="936805" cy="93680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287865" y="6370554"/>
            <a:ext cx="782540" cy="78254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274757" y="7948453"/>
            <a:ext cx="543369" cy="543369"/>
          </a:xfrm>
          <a:custGeom>
            <a:avLst/>
            <a:gdLst/>
            <a:ahLst/>
            <a:cxnLst/>
            <a:rect l="l" t="t" r="r" b="b"/>
            <a:pathLst>
              <a:path w="543369" h="543369">
                <a:moveTo>
                  <a:pt x="0" y="0"/>
                </a:moveTo>
                <a:lnTo>
                  <a:pt x="543368" y="0"/>
                </a:lnTo>
                <a:lnTo>
                  <a:pt x="543368" y="543369"/>
                </a:lnTo>
                <a:lnTo>
                  <a:pt x="0" y="54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4968142" y="2137293"/>
            <a:ext cx="459247" cy="45924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55920" y="4038526"/>
            <a:ext cx="7637673" cy="2991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755">
                <a:solidFill>
                  <a:srgbClr val="38B6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COMO FAZER SEU RESUMO</a:t>
            </a:r>
          </a:p>
          <a:p>
            <a:pPr algn="l">
              <a:lnSpc>
                <a:spcPts val="7600"/>
              </a:lnSpc>
            </a:pPr>
            <a:r>
              <a:rPr lang="en-US" sz="7755">
                <a:solidFill>
                  <a:srgbClr val="38B6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 SEU POSTER PARA O </a:t>
            </a:r>
          </a:p>
          <a:p>
            <a:pPr algn="l">
              <a:lnSpc>
                <a:spcPts val="7600"/>
              </a:lnSpc>
            </a:pPr>
            <a:r>
              <a:rPr lang="en-US" sz="7755">
                <a:solidFill>
                  <a:srgbClr val="38B6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CIUFLA?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4887" y="2340548"/>
            <a:ext cx="10500318" cy="6534971"/>
            <a:chOff x="0" y="0"/>
            <a:chExt cx="2765516" cy="17211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5516" cy="1721145"/>
            </a:xfrm>
            <a:custGeom>
              <a:avLst/>
              <a:gdLst/>
              <a:ahLst/>
              <a:cxnLst/>
              <a:rect l="l" t="t" r="r" b="b"/>
              <a:pathLst>
                <a:path w="2765516" h="1721145">
                  <a:moveTo>
                    <a:pt x="0" y="0"/>
                  </a:moveTo>
                  <a:lnTo>
                    <a:pt x="2765516" y="0"/>
                  </a:lnTo>
                  <a:lnTo>
                    <a:pt x="2765516" y="1721145"/>
                  </a:lnTo>
                  <a:lnTo>
                    <a:pt x="0" y="1721145"/>
                  </a:lnTo>
                  <a:close/>
                </a:path>
              </a:pathLst>
            </a:custGeom>
            <a:solidFill>
              <a:srgbClr val="275D70">
                <a:alpha val="8470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65516" cy="1768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04141" y="1624853"/>
            <a:ext cx="5183859" cy="9730794"/>
          </a:xfrm>
          <a:custGeom>
            <a:avLst/>
            <a:gdLst/>
            <a:ahLst/>
            <a:cxnLst/>
            <a:rect l="l" t="t" r="r" b="b"/>
            <a:pathLst>
              <a:path w="5183859" h="9730794">
                <a:moveTo>
                  <a:pt x="0" y="0"/>
                </a:moveTo>
                <a:lnTo>
                  <a:pt x="5183859" y="0"/>
                </a:lnTo>
                <a:lnTo>
                  <a:pt x="5183859" y="9730794"/>
                </a:lnTo>
                <a:lnTo>
                  <a:pt x="0" y="973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13747" y="2375450"/>
            <a:ext cx="9705671" cy="8229600"/>
          </a:xfrm>
          <a:custGeom>
            <a:avLst/>
            <a:gdLst/>
            <a:ahLst/>
            <a:cxnLst/>
            <a:rect l="l" t="t" r="r" b="b"/>
            <a:pathLst>
              <a:path w="9705671" h="8229600">
                <a:moveTo>
                  <a:pt x="0" y="0"/>
                </a:moveTo>
                <a:lnTo>
                  <a:pt x="9705671" y="0"/>
                </a:lnTo>
                <a:lnTo>
                  <a:pt x="97056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2732" y="3118373"/>
            <a:ext cx="10264628" cy="5493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•Resumos de trabalhos científicos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Alunos de gradução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Ensino médio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•Pitch 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Apresentação concisa e persuasiva 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Video de curta duração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•Pôster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Representação gráfica do seu trabalho</a:t>
            </a:r>
          </a:p>
          <a:p>
            <a:pPr algn="l">
              <a:lnSpc>
                <a:spcPts val="4849"/>
              </a:lnSpc>
              <a:spcBef>
                <a:spcPct val="0"/>
              </a:spcBef>
            </a:pPr>
            <a:endParaRPr lang="en-US" sz="3463" spc="10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4887" y="1181100"/>
            <a:ext cx="11674431" cy="103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755">
                <a:solidFill>
                  <a:srgbClr val="38B6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TIPOS DE TRABALHOS E APRESENTAÇÃO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03650" y="-1622688"/>
            <a:ext cx="13096377" cy="8980373"/>
          </a:xfrm>
          <a:custGeom>
            <a:avLst/>
            <a:gdLst/>
            <a:ahLst/>
            <a:cxnLst/>
            <a:rect l="l" t="t" r="r" b="b"/>
            <a:pathLst>
              <a:path w="13096377" h="8980373">
                <a:moveTo>
                  <a:pt x="0" y="0"/>
                </a:moveTo>
                <a:lnTo>
                  <a:pt x="13096377" y="0"/>
                </a:lnTo>
                <a:lnTo>
                  <a:pt x="13096377" y="8980373"/>
                </a:lnTo>
                <a:lnTo>
                  <a:pt x="0" y="8980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4887" y="2340548"/>
            <a:ext cx="10500318" cy="6534971"/>
            <a:chOff x="0" y="0"/>
            <a:chExt cx="2765516" cy="17211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65516" cy="1721145"/>
            </a:xfrm>
            <a:custGeom>
              <a:avLst/>
              <a:gdLst/>
              <a:ahLst/>
              <a:cxnLst/>
              <a:rect l="l" t="t" r="r" b="b"/>
              <a:pathLst>
                <a:path w="2765516" h="1721145">
                  <a:moveTo>
                    <a:pt x="0" y="0"/>
                  </a:moveTo>
                  <a:lnTo>
                    <a:pt x="2765516" y="0"/>
                  </a:lnTo>
                  <a:lnTo>
                    <a:pt x="2765516" y="1721145"/>
                  </a:lnTo>
                  <a:lnTo>
                    <a:pt x="0" y="1721145"/>
                  </a:lnTo>
                  <a:close/>
                </a:path>
              </a:pathLst>
            </a:custGeom>
            <a:solidFill>
              <a:srgbClr val="275D70">
                <a:alpha val="8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765516" cy="1768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50578" y="2772248"/>
            <a:ext cx="10264628" cy="610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•Breve descrição de um artigo de pesquisa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Estímulo à leitura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Sucinto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Conter os principais achados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•Serve como primeiro passo à divulgação cientifica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•Apreciação por pares e pesquisadores mais experientes</a:t>
            </a:r>
          </a:p>
          <a:p>
            <a:pPr algn="l">
              <a:lnSpc>
                <a:spcPts val="4849"/>
              </a:lnSpc>
            </a:pPr>
            <a:r>
              <a:rPr lang="en-US" sz="3463" spc="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•Troca de experiências</a:t>
            </a:r>
          </a:p>
          <a:p>
            <a:pPr algn="l">
              <a:lnSpc>
                <a:spcPts val="4849"/>
              </a:lnSpc>
              <a:spcBef>
                <a:spcPct val="0"/>
              </a:spcBef>
            </a:pPr>
            <a:endParaRPr lang="en-US" sz="3463" spc="103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14887" y="1181100"/>
            <a:ext cx="7637673" cy="103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755">
                <a:solidFill>
                  <a:srgbClr val="38B6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RESUMOS ACADÊMICOS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03650" y="-1622688"/>
            <a:ext cx="13096377" cy="8980373"/>
          </a:xfrm>
          <a:custGeom>
            <a:avLst/>
            <a:gdLst/>
            <a:ahLst/>
            <a:cxnLst/>
            <a:rect l="l" t="t" r="r" b="b"/>
            <a:pathLst>
              <a:path w="13096377" h="8980373">
                <a:moveTo>
                  <a:pt x="0" y="0"/>
                </a:moveTo>
                <a:lnTo>
                  <a:pt x="13096377" y="0"/>
                </a:lnTo>
                <a:lnTo>
                  <a:pt x="13096377" y="8980373"/>
                </a:lnTo>
                <a:lnTo>
                  <a:pt x="0" y="8980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4887" y="2340548"/>
            <a:ext cx="10500318" cy="6534971"/>
            <a:chOff x="0" y="0"/>
            <a:chExt cx="2765516" cy="17211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65516" cy="1721145"/>
            </a:xfrm>
            <a:custGeom>
              <a:avLst/>
              <a:gdLst/>
              <a:ahLst/>
              <a:cxnLst/>
              <a:rect l="l" t="t" r="r" b="b"/>
              <a:pathLst>
                <a:path w="2765516" h="1721145">
                  <a:moveTo>
                    <a:pt x="0" y="0"/>
                  </a:moveTo>
                  <a:lnTo>
                    <a:pt x="2765516" y="0"/>
                  </a:lnTo>
                  <a:lnTo>
                    <a:pt x="2765516" y="1721145"/>
                  </a:lnTo>
                  <a:lnTo>
                    <a:pt x="0" y="1721145"/>
                  </a:lnTo>
                  <a:close/>
                </a:path>
              </a:pathLst>
            </a:custGeom>
            <a:solidFill>
              <a:srgbClr val="275D70">
                <a:alpha val="8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765516" cy="1768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32732" y="3118373"/>
            <a:ext cx="10264628" cy="610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com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até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2500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caracteres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com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espaço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sem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contar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autores</a:t>
            </a:r>
            <a:endParaRPr lang="en-US" sz="3463" spc="10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Titulo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autores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afiliação</a:t>
            </a:r>
            <a:endParaRPr lang="en-US" sz="3463" spc="10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justificado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sem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parágrfos</a:t>
            </a:r>
            <a:endParaRPr lang="en-US" sz="3463" spc="10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Fonte Arial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ou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Times 12</a:t>
            </a: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Introdução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com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objetivo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metodologia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resultados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discussão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uma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conclusão</a:t>
            </a:r>
            <a:endParaRPr lang="en-US" sz="3463" spc="10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47825" lvl="1" indent="-373912" algn="l">
              <a:lnSpc>
                <a:spcPts val="4849"/>
              </a:lnSpc>
              <a:buFont typeface="Arial"/>
              <a:buChar char="•"/>
            </a:pP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Palavras-chave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descritores</a:t>
            </a:r>
            <a:r>
              <a:rPr lang="en-US" sz="3463" spc="10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3463" spc="103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trabalho</a:t>
            </a:r>
            <a:endParaRPr lang="en-US" sz="3463" spc="10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849"/>
              </a:lnSpc>
            </a:pPr>
            <a:endParaRPr lang="en-US" sz="3463" spc="10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849"/>
              </a:lnSpc>
              <a:spcBef>
                <a:spcPct val="0"/>
              </a:spcBef>
            </a:pPr>
            <a:endParaRPr lang="en-US" sz="3463" spc="10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14887" y="1181100"/>
            <a:ext cx="7637673" cy="103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755">
                <a:solidFill>
                  <a:srgbClr val="38B6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NORMAS DE ESCRITA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6772" y="2221006"/>
            <a:ext cx="17194456" cy="7844916"/>
          </a:xfrm>
          <a:custGeom>
            <a:avLst/>
            <a:gdLst/>
            <a:ahLst/>
            <a:cxnLst/>
            <a:rect l="l" t="t" r="r" b="b"/>
            <a:pathLst>
              <a:path w="17194456" h="7844916">
                <a:moveTo>
                  <a:pt x="0" y="0"/>
                </a:moveTo>
                <a:lnTo>
                  <a:pt x="17194456" y="0"/>
                </a:lnTo>
                <a:lnTo>
                  <a:pt x="17194456" y="7844917"/>
                </a:lnTo>
                <a:lnTo>
                  <a:pt x="0" y="7844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4887" y="1181100"/>
            <a:ext cx="7637673" cy="103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755">
                <a:solidFill>
                  <a:srgbClr val="38B6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NORMAS DE ESCRITA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649" y="1667798"/>
            <a:ext cx="17472701" cy="6951404"/>
          </a:xfrm>
          <a:custGeom>
            <a:avLst/>
            <a:gdLst/>
            <a:ahLst/>
            <a:cxnLst/>
            <a:rect l="l" t="t" r="r" b="b"/>
            <a:pathLst>
              <a:path w="17472701" h="6951404">
                <a:moveTo>
                  <a:pt x="0" y="0"/>
                </a:moveTo>
                <a:lnTo>
                  <a:pt x="17472702" y="0"/>
                </a:lnTo>
                <a:lnTo>
                  <a:pt x="17472702" y="6951404"/>
                </a:lnTo>
                <a:lnTo>
                  <a:pt x="0" y="6951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863" y="1657601"/>
            <a:ext cx="17520275" cy="6971798"/>
          </a:xfrm>
          <a:custGeom>
            <a:avLst/>
            <a:gdLst/>
            <a:ahLst/>
            <a:cxnLst/>
            <a:rect l="l" t="t" r="r" b="b"/>
            <a:pathLst>
              <a:path w="17520275" h="6971798">
                <a:moveTo>
                  <a:pt x="0" y="0"/>
                </a:moveTo>
                <a:lnTo>
                  <a:pt x="17520274" y="0"/>
                </a:lnTo>
                <a:lnTo>
                  <a:pt x="17520274" y="6971798"/>
                </a:lnTo>
                <a:lnTo>
                  <a:pt x="0" y="6971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538</Words>
  <Application>Microsoft Office PowerPoint</Application>
  <PresentationFormat>Personalizar</PresentationFormat>
  <Paragraphs>91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Calibri</vt:lpstr>
      <vt:lpstr>Bebas Neue Bold</vt:lpstr>
      <vt:lpstr>Poppins</vt:lpstr>
      <vt:lpstr>Poppins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Resiliência Comunitária e Sustentabilidade:</dc:title>
  <dc:creator>PRP</dc:creator>
  <cp:lastModifiedBy>PRP</cp:lastModifiedBy>
  <cp:revision>3</cp:revision>
  <dcterms:created xsi:type="dcterms:W3CDTF">2006-08-16T00:00:00Z</dcterms:created>
  <dcterms:modified xsi:type="dcterms:W3CDTF">2024-08-16T19:56:21Z</dcterms:modified>
  <dc:identifier>DAGNSVYBX3E</dc:identifier>
</cp:coreProperties>
</file>